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76" r:id="rId6"/>
  </p:sldMasterIdLst>
  <p:notesMasterIdLst>
    <p:notesMasterId r:id="rId20"/>
  </p:notesMasterIdLst>
  <p:handoutMasterIdLst>
    <p:handoutMasterId r:id="rId21"/>
  </p:handoutMasterIdLst>
  <p:sldIdLst>
    <p:sldId id="260" r:id="rId7"/>
    <p:sldId id="257" r:id="rId8"/>
    <p:sldId id="265" r:id="rId9"/>
    <p:sldId id="267" r:id="rId10"/>
    <p:sldId id="269" r:id="rId11"/>
    <p:sldId id="266" r:id="rId12"/>
    <p:sldId id="273" r:id="rId13"/>
    <p:sldId id="371" r:id="rId14"/>
    <p:sldId id="278" r:id="rId15"/>
    <p:sldId id="279" r:id="rId16"/>
    <p:sldId id="280" r:id="rId17"/>
    <p:sldId id="370" r:id="rId18"/>
    <p:sldId id="372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749"/>
    <a:srgbClr val="04286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073" autoAdjust="0"/>
  </p:normalViewPr>
  <p:slideViewPr>
    <p:cSldViewPr snapToGrid="0" showGuides="1">
      <p:cViewPr varScale="1">
        <p:scale>
          <a:sx n="100" d="100"/>
          <a:sy n="100" d="100"/>
        </p:scale>
        <p:origin x="1320" y="7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28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9B81FC-BC9E-7B17-EFF3-3D9624422A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3CA11-8065-CE52-7551-7DA164C5E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BB322-74CE-4188-BB66-43987C7D4B67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C77FB-CCAC-9761-DA68-419C86B930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2E353-6D85-942B-4193-ADD745B140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21F3D-C8E8-4539-9BDF-42823385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4C140-823C-4F9C-8852-7096F56607F6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79D50-07CA-4755-9112-2789875E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4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9D50-07CA-4755-9112-2789875E47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39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9D50-07CA-4755-9112-2789875E47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76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9D50-07CA-4755-9112-2789875E47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66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9D50-07CA-4755-9112-2789875E47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05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9D50-07CA-4755-9112-2789875E47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3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9D50-07CA-4755-9112-2789875E47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9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9D50-07CA-4755-9112-2789875E47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5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9D50-07CA-4755-9112-2789875E47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9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9D50-07CA-4755-9112-2789875E47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1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9D50-07CA-4755-9112-2789875E47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2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9D50-07CA-4755-9112-2789875E47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9D50-07CA-4755-9112-2789875E47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3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79D50-07CA-4755-9112-2789875E47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7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cc.org/" TargetMode="External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cc.org/" TargetMode="External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ecc.org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c.org/" TargetMode="External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ecc.org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9622-B10C-F7CC-CD7C-FA46D33AE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972800" cy="4895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5FB8E-D0E3-8F8A-61BC-E5994226C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8371"/>
            <a:ext cx="5257800" cy="5366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13243-04A2-062D-E30B-E1233D6B5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8415" y="1148371"/>
            <a:ext cx="5342585" cy="5366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69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white graphic with WECC logo and WECC contact information.&#10;website: www.wecc.org&#10;phone: 801-582-0353&#10;address: 155 N 400 W, Salt Lake City, Utah 84103, USA">
            <a:hlinkClick r:id="rId3"/>
            <a:extLst>
              <a:ext uri="{FF2B5EF4-FFF2-40B4-BE49-F238E27FC236}">
                <a16:creationId xmlns:a16="http://schemas.microsoft.com/office/drawing/2014/main" id="{80D8187B-B8EC-89FF-C88A-C4E44E5461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204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w/eng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white graphic with WECC logo and WECC contact information.&#10;website: www.wecc.org&#10;phone: 801-582-0353&#10;address: 155 N 400 W, Salt Lake City, Utah 84103, USA">
            <a:hlinkClick r:id="rId3"/>
            <a:extLst>
              <a:ext uri="{FF2B5EF4-FFF2-40B4-BE49-F238E27FC236}">
                <a16:creationId xmlns:a16="http://schemas.microsoft.com/office/drawing/2014/main" id="{80D8187B-B8EC-89FF-C88A-C4E44E5461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2D8E5B1-5A99-B328-3EF6-8681C1D15D12}"/>
              </a:ext>
            </a:extLst>
          </p:cNvPr>
          <p:cNvSpPr/>
          <p:nvPr userDrawn="1"/>
        </p:nvSpPr>
        <p:spPr>
          <a:xfrm>
            <a:off x="2827053" y="3605697"/>
            <a:ext cx="548640" cy="5440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76C5B-BD74-FD6D-067C-FAC587E748FD}"/>
              </a:ext>
            </a:extLst>
          </p:cNvPr>
          <p:cNvSpPr txBox="1"/>
          <p:nvPr userDrawn="1"/>
        </p:nvSpPr>
        <p:spPr>
          <a:xfrm>
            <a:off x="3535649" y="3646878"/>
            <a:ext cx="525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engage@wecc.org</a:t>
            </a:r>
          </a:p>
        </p:txBody>
      </p:sp>
      <p:pic>
        <p:nvPicPr>
          <p:cNvPr id="7" name="Picture 6" descr="A blue envelope with a black background&#10;&#10;AI-generated content may be incorrect.">
            <a:extLst>
              <a:ext uri="{FF2B5EF4-FFF2-40B4-BE49-F238E27FC236}">
                <a16:creationId xmlns:a16="http://schemas.microsoft.com/office/drawing/2014/main" id="{DEDE9C27-0BF7-372D-8150-1391C53DC4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06" y="3746936"/>
            <a:ext cx="317849" cy="291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42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yellow building">
            <a:extLst>
              <a:ext uri="{FF2B5EF4-FFF2-40B4-BE49-F238E27FC236}">
                <a16:creationId xmlns:a16="http://schemas.microsoft.com/office/drawing/2014/main" id="{68ED0198-0F0C-A27D-C6ED-9E343D711D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15DC4DC-D2F4-4AED-4157-6DF7423B6B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275" y="1240167"/>
            <a:ext cx="6524625" cy="18894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48A29FA4-E9A4-B09A-6CB3-042DE62CD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132" y="3738950"/>
            <a:ext cx="6524625" cy="294568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01F56C4C-7258-8D5C-5BA4-8B56C6822F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21133" y="3406583"/>
            <a:ext cx="6524625" cy="327269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6AD398-5645-637B-49FE-6C9B78A80E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02539" y="5406843"/>
            <a:ext cx="20473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Electric Reliability </a:t>
            </a:r>
          </a:p>
          <a:p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&amp; Security for the West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4CC2BD-8B54-0093-BF56-3FDFA27D9D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096" y="6282761"/>
            <a:ext cx="2305676" cy="229102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DD,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311A82E9-884D-2502-EADA-27DFD65AA3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21131" y="4800004"/>
            <a:ext cx="6524625" cy="294568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39DE06FF-ED59-D1D1-B97D-EB9A232F4F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1132" y="4469982"/>
            <a:ext cx="6524625" cy="327269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BB6BCC1B-8DD4-7BAD-9224-096EEB8E2B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1131" y="5864778"/>
            <a:ext cx="6524625" cy="294568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9214952B-932A-EEF3-A052-5F4C433666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1132" y="5533962"/>
            <a:ext cx="6524625" cy="327269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16B42CC-634A-BA7E-D4F1-1D70EE5049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4821" y="221991"/>
            <a:ext cx="1710935" cy="470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1098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C0116E-14A9-EDBD-AC62-E8E02FA8F18B}"/>
              </a:ext>
            </a:extLst>
          </p:cNvPr>
          <p:cNvSpPr/>
          <p:nvPr userDrawn="1"/>
        </p:nvSpPr>
        <p:spPr>
          <a:xfrm>
            <a:off x="1" y="1"/>
            <a:ext cx="457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AA2DCA-14B9-1B51-6320-EDE294941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581" y="364626"/>
            <a:ext cx="10972800" cy="4895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AC103D-0584-FA0F-620F-025E75C4C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81" y="1144854"/>
            <a:ext cx="10972800" cy="534449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333644-1534-E576-E880-459B6EE8CACF}"/>
              </a:ext>
            </a:extLst>
          </p:cNvPr>
          <p:cNvSpPr/>
          <p:nvPr userDrawn="1"/>
        </p:nvSpPr>
        <p:spPr>
          <a:xfrm>
            <a:off x="-60512" y="365126"/>
            <a:ext cx="652183" cy="489544"/>
          </a:xfrm>
          <a:prstGeom prst="roundRect">
            <a:avLst>
              <a:gd name="adj" fmla="val 705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hlinkClick r:id="rId2"/>
            <a:extLst>
              <a:ext uri="{FF2B5EF4-FFF2-40B4-BE49-F238E27FC236}">
                <a16:creationId xmlns:a16="http://schemas.microsoft.com/office/drawing/2014/main" id="{32B198CC-6326-2FB0-8A88-6A4FC251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14" y="432524"/>
            <a:ext cx="355787" cy="3547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068BCA-B899-C8E3-0354-5CB38621CA60}"/>
              </a:ext>
            </a:extLst>
          </p:cNvPr>
          <p:cNvCxnSpPr>
            <a:cxnSpLocks/>
          </p:cNvCxnSpPr>
          <p:nvPr userDrawn="1"/>
        </p:nvCxnSpPr>
        <p:spPr>
          <a:xfrm>
            <a:off x="838200" y="854670"/>
            <a:ext cx="10972800" cy="0"/>
          </a:xfrm>
          <a:prstGeom prst="line">
            <a:avLst/>
          </a:prstGeom>
          <a:ln w="28575">
            <a:solidFill>
              <a:srgbClr val="FDC7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3CA107EF-F4B2-13E2-900C-67E7A471FE10}"/>
              </a:ext>
            </a:extLst>
          </p:cNvPr>
          <p:cNvSpPr txBox="1">
            <a:spLocks/>
          </p:cNvSpPr>
          <p:nvPr userDrawn="1"/>
        </p:nvSpPr>
        <p:spPr>
          <a:xfrm>
            <a:off x="1" y="634623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04286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889983-F5B8-43C4-9A67-843C648783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6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power lines">
            <a:extLst>
              <a:ext uri="{FF2B5EF4-FFF2-40B4-BE49-F238E27FC236}">
                <a16:creationId xmlns:a16="http://schemas.microsoft.com/office/drawing/2014/main" id="{343CBB06-5386-28ED-7B3A-A29EE7AA87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822700" cy="6858000"/>
          </a:xfrm>
          <a:prstGeom prst="rect">
            <a:avLst/>
          </a:prstGeom>
        </p:spPr>
      </p:pic>
      <p:sp>
        <p:nvSpPr>
          <p:cNvPr id="15" name="Slide Number Placeholder 23">
            <a:extLst>
              <a:ext uri="{FF2B5EF4-FFF2-40B4-BE49-F238E27FC236}">
                <a16:creationId xmlns:a16="http://schemas.microsoft.com/office/drawing/2014/main" id="{BC1F9EBB-53CA-D088-F3B5-6D637F3AD093}"/>
              </a:ext>
            </a:extLst>
          </p:cNvPr>
          <p:cNvSpPr txBox="1">
            <a:spLocks/>
          </p:cNvSpPr>
          <p:nvPr userDrawn="1"/>
        </p:nvSpPr>
        <p:spPr>
          <a:xfrm>
            <a:off x="1" y="634623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04286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889983-F5B8-43C4-9A67-843C6487835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775A9-965B-B485-E807-B7435799E4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9800" y="0"/>
            <a:ext cx="68326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AE753ABD-76A8-E1E4-C47C-938F5FF3FD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1" y="299016"/>
            <a:ext cx="663299" cy="448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262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A3D60D-5024-AA2B-E289-DF68EA2EC6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0834" y="-77273"/>
            <a:ext cx="12312203" cy="705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28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97EAFF-626D-7E46-5DCE-638D1AD21C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78377"/>
            <a:ext cx="12199638" cy="6936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1077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hlinkClick r:id="rId3"/>
            <a:extLst>
              <a:ext uri="{FF2B5EF4-FFF2-40B4-BE49-F238E27FC236}">
                <a16:creationId xmlns:a16="http://schemas.microsoft.com/office/drawing/2014/main" id="{13F2B700-154E-D43F-4103-85D5E9BA53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5039" y="1756951"/>
            <a:ext cx="5961919" cy="17163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5BF99C0-3F6F-E317-3CFC-5DD5FA90CCF5}"/>
              </a:ext>
            </a:extLst>
          </p:cNvPr>
          <p:cNvGrpSpPr/>
          <p:nvPr userDrawn="1"/>
        </p:nvGrpSpPr>
        <p:grpSpPr>
          <a:xfrm>
            <a:off x="2776738" y="5181464"/>
            <a:ext cx="6820837" cy="558455"/>
            <a:chOff x="4198102" y="5045973"/>
            <a:chExt cx="6820837" cy="55845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0B0BB4-EC9F-5A23-9B0D-EB0BEB0F3B74}"/>
                </a:ext>
              </a:extLst>
            </p:cNvPr>
            <p:cNvSpPr/>
            <p:nvPr/>
          </p:nvSpPr>
          <p:spPr>
            <a:xfrm>
              <a:off x="4198102" y="5045973"/>
              <a:ext cx="558455" cy="5584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84E89A-F76F-64B3-1209-E827254F551F}"/>
                </a:ext>
              </a:extLst>
            </p:cNvPr>
            <p:cNvSpPr txBox="1"/>
            <p:nvPr/>
          </p:nvSpPr>
          <p:spPr>
            <a:xfrm>
              <a:off x="4915949" y="5094367"/>
              <a:ext cx="61029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155 N 400 W, Salt Lake City, UT 84103, USA</a:t>
              </a:r>
              <a:endPara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57582DB-9988-94F2-9AF6-8262058DA53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145182"/>
            <a:ext cx="12192000" cy="7003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93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8DCD-DB62-6169-F16C-5654D9AE5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972800" cy="4848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67EF8-DC2D-13DA-B84E-E60BA2A0B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96850"/>
            <a:ext cx="5256211" cy="4848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D01B2-3A18-AE8D-979C-C64E320CD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77284"/>
            <a:ext cx="5256211" cy="4737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C2CD8-F762-8DE1-7614-5AF79965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5194" y="1096850"/>
            <a:ext cx="5347394" cy="4848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7B59D-C354-C769-B75D-639A2D732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5194" y="1777284"/>
            <a:ext cx="5347394" cy="4737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20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C69D8-5D8C-071A-FBA8-EA0E2698E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972800" cy="4895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90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6D03B-9239-60A1-AF8D-753574CF8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892" y="1154158"/>
            <a:ext cx="6594107" cy="536094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8BD030-59F8-77F4-091E-5B529E690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972800" cy="4895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5199154-124F-9096-D2E0-CC74D53A9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199" y="1154158"/>
            <a:ext cx="4186188" cy="5360942"/>
          </a:xfrm>
        </p:spPr>
        <p:txBody>
          <a:bodyPr>
            <a:normAutofit/>
          </a:bodyPr>
          <a:lstStyle>
            <a:lvl1pPr marL="231775" indent="-231775">
              <a:buFont typeface="Arial" panose="020B0604020202020204" pitchFamily="34" charset="0"/>
              <a:buChar char="•"/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4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43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E42D4D-8989-54A1-9FF4-F492C4B63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972800" cy="4895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8EE24C-615F-4064-C6D3-C6A6BBD5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158"/>
            <a:ext cx="10972800" cy="536094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3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yellow building">
            <a:extLst>
              <a:ext uri="{FF2B5EF4-FFF2-40B4-BE49-F238E27FC236}">
                <a16:creationId xmlns:a16="http://schemas.microsoft.com/office/drawing/2014/main" id="{68ED0198-0F0C-A27D-C6ED-9E343D711D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15DC4DC-D2F4-4AED-4157-6DF7423B6B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275" y="1240167"/>
            <a:ext cx="6524625" cy="18894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48A29FA4-E9A4-B09A-6CB3-042DE62CD7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132" y="3738950"/>
            <a:ext cx="6524625" cy="294568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01F56C4C-7258-8D5C-5BA4-8B56C6822F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21133" y="3406583"/>
            <a:ext cx="6524625" cy="327269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6AD398-5645-637B-49FE-6C9B78A80E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02539" y="5406843"/>
            <a:ext cx="20473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Electric Reliability </a:t>
            </a:r>
          </a:p>
          <a:p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&amp; Security for the West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4CC2BD-8B54-0093-BF56-3FDFA27D9D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096" y="6282761"/>
            <a:ext cx="2305676" cy="229102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DD,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311A82E9-884D-2502-EADA-27DFD65AA3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21131" y="4800004"/>
            <a:ext cx="6524625" cy="294568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39DE06FF-ED59-D1D1-B97D-EB9A232F4F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1132" y="4469982"/>
            <a:ext cx="6524625" cy="327269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BB6BCC1B-8DD4-7BAD-9224-096EEB8E2B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1131" y="5864778"/>
            <a:ext cx="6524625" cy="294568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9214952B-932A-EEF3-A052-5F4C433666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1132" y="5533962"/>
            <a:ext cx="6524625" cy="327269"/>
          </a:xfrm>
          <a:prstGeom prst="rect">
            <a:avLst/>
          </a:prstGeom>
        </p:spPr>
        <p:txBody>
          <a:bodyPr t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16B42CC-634A-BA7E-D4F1-1D70EE5049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4821" y="221991"/>
            <a:ext cx="1710935" cy="470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255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C0116E-14A9-EDBD-AC62-E8E02FA8F18B}"/>
              </a:ext>
            </a:extLst>
          </p:cNvPr>
          <p:cNvSpPr/>
          <p:nvPr userDrawn="1"/>
        </p:nvSpPr>
        <p:spPr>
          <a:xfrm>
            <a:off x="1" y="1"/>
            <a:ext cx="457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AA2DCA-14B9-1B51-6320-EDE294941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581" y="364626"/>
            <a:ext cx="10972800" cy="4895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AC103D-0584-FA0F-620F-025E75C4C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81" y="1144854"/>
            <a:ext cx="10972800" cy="534449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333644-1534-E576-E880-459B6EE8CACF}"/>
              </a:ext>
            </a:extLst>
          </p:cNvPr>
          <p:cNvSpPr/>
          <p:nvPr userDrawn="1"/>
        </p:nvSpPr>
        <p:spPr>
          <a:xfrm>
            <a:off x="-60512" y="365126"/>
            <a:ext cx="652183" cy="489544"/>
          </a:xfrm>
          <a:prstGeom prst="roundRect">
            <a:avLst>
              <a:gd name="adj" fmla="val 705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hlinkClick r:id="rId2"/>
            <a:extLst>
              <a:ext uri="{FF2B5EF4-FFF2-40B4-BE49-F238E27FC236}">
                <a16:creationId xmlns:a16="http://schemas.microsoft.com/office/drawing/2014/main" id="{32B198CC-6326-2FB0-8A88-6A4FC251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14" y="432524"/>
            <a:ext cx="355787" cy="3547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068BCA-B899-C8E3-0354-5CB38621CA60}"/>
              </a:ext>
            </a:extLst>
          </p:cNvPr>
          <p:cNvCxnSpPr>
            <a:cxnSpLocks/>
          </p:cNvCxnSpPr>
          <p:nvPr userDrawn="1"/>
        </p:nvCxnSpPr>
        <p:spPr>
          <a:xfrm>
            <a:off x="838200" y="854670"/>
            <a:ext cx="10972800" cy="0"/>
          </a:xfrm>
          <a:prstGeom prst="line">
            <a:avLst/>
          </a:prstGeom>
          <a:ln w="28575">
            <a:solidFill>
              <a:srgbClr val="FDC7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3CA107EF-F4B2-13E2-900C-67E7A471FE10}"/>
              </a:ext>
            </a:extLst>
          </p:cNvPr>
          <p:cNvSpPr txBox="1">
            <a:spLocks/>
          </p:cNvSpPr>
          <p:nvPr userDrawn="1"/>
        </p:nvSpPr>
        <p:spPr>
          <a:xfrm>
            <a:off x="1" y="634623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04286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889983-F5B8-43C4-9A67-843C648783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4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power lines">
            <a:extLst>
              <a:ext uri="{FF2B5EF4-FFF2-40B4-BE49-F238E27FC236}">
                <a16:creationId xmlns:a16="http://schemas.microsoft.com/office/drawing/2014/main" id="{343CBB06-5386-28ED-7B3A-A29EE7AA87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822700" cy="6858000"/>
          </a:xfrm>
          <a:prstGeom prst="rect">
            <a:avLst/>
          </a:prstGeom>
        </p:spPr>
      </p:pic>
      <p:sp>
        <p:nvSpPr>
          <p:cNvPr id="15" name="Slide Number Placeholder 23">
            <a:extLst>
              <a:ext uri="{FF2B5EF4-FFF2-40B4-BE49-F238E27FC236}">
                <a16:creationId xmlns:a16="http://schemas.microsoft.com/office/drawing/2014/main" id="{BC1F9EBB-53CA-D088-F3B5-6D637F3AD093}"/>
              </a:ext>
            </a:extLst>
          </p:cNvPr>
          <p:cNvSpPr txBox="1">
            <a:spLocks/>
          </p:cNvSpPr>
          <p:nvPr userDrawn="1"/>
        </p:nvSpPr>
        <p:spPr>
          <a:xfrm>
            <a:off x="1" y="634623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04286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889983-F5B8-43C4-9A67-843C6487835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775A9-965B-B485-E807-B7435799E4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9800" y="0"/>
            <a:ext cx="68326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AE753ABD-76A8-E1E4-C47C-938F5FF3FD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1" y="299016"/>
            <a:ext cx="663299" cy="448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859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A3D60D-5024-AA2B-E289-DF68EA2EC6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0834" y="-77273"/>
            <a:ext cx="12312203" cy="705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22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cc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DA915-76CB-DB20-DF5C-1A29837B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2800" cy="489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96495-C2EB-388C-7068-520BDDAE3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0610"/>
            <a:ext cx="10972800" cy="5344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E2E057-40AA-E712-A25E-79416C9B722E}"/>
              </a:ext>
            </a:extLst>
          </p:cNvPr>
          <p:cNvCxnSpPr>
            <a:cxnSpLocks/>
          </p:cNvCxnSpPr>
          <p:nvPr userDrawn="1"/>
        </p:nvCxnSpPr>
        <p:spPr>
          <a:xfrm>
            <a:off x="838200" y="854670"/>
            <a:ext cx="10972800" cy="0"/>
          </a:xfrm>
          <a:prstGeom prst="line">
            <a:avLst/>
          </a:prstGeom>
          <a:ln w="28575">
            <a:solidFill>
              <a:srgbClr val="FDC7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C9A5453-B004-995C-BB61-C7781FBBD05F}"/>
              </a:ext>
            </a:extLst>
          </p:cNvPr>
          <p:cNvSpPr/>
          <p:nvPr userDrawn="1"/>
        </p:nvSpPr>
        <p:spPr>
          <a:xfrm>
            <a:off x="1" y="1"/>
            <a:ext cx="457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9204AE37-6FDA-69A9-A05F-F8AA48185530}"/>
              </a:ext>
            </a:extLst>
          </p:cNvPr>
          <p:cNvSpPr txBox="1">
            <a:spLocks/>
          </p:cNvSpPr>
          <p:nvPr userDrawn="1"/>
        </p:nvSpPr>
        <p:spPr>
          <a:xfrm>
            <a:off x="1" y="634623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04286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889983-F5B8-43C4-9A67-843C648783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6F0DF2-8D6E-9B38-D59F-6860C926B79B}"/>
              </a:ext>
            </a:extLst>
          </p:cNvPr>
          <p:cNvSpPr/>
          <p:nvPr userDrawn="1"/>
        </p:nvSpPr>
        <p:spPr>
          <a:xfrm>
            <a:off x="-60512" y="365126"/>
            <a:ext cx="652183" cy="489544"/>
          </a:xfrm>
          <a:prstGeom prst="roundRect">
            <a:avLst>
              <a:gd name="adj" fmla="val 705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hlinkClick r:id="rId8"/>
            <a:extLst>
              <a:ext uri="{FF2B5EF4-FFF2-40B4-BE49-F238E27FC236}">
                <a16:creationId xmlns:a16="http://schemas.microsoft.com/office/drawing/2014/main" id="{B70DEFD5-81C1-4721-6920-3F945B2C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14" y="432524"/>
            <a:ext cx="355787" cy="354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AB5740-474C-8262-CEAF-69F362F6FFB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54700" y="63500"/>
            <a:ext cx="5080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&lt;Public&gt;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00356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800100" indent="-3429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257300" indent="-3429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714500" indent="-3429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171700" indent="-3429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0" userDrawn="1">
          <p15:clr>
            <a:srgbClr val="F26B43"/>
          </p15:clr>
        </p15:guide>
        <p15:guide id="2" pos="4128" userDrawn="1">
          <p15:clr>
            <a:srgbClr val="F26B43"/>
          </p15:clr>
        </p15:guide>
        <p15:guide id="3" pos="3984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4104" userDrawn="1">
          <p15:clr>
            <a:srgbClr val="F26B43"/>
          </p15:clr>
        </p15:guide>
        <p15:guide id="6" orient="horz" pos="768" userDrawn="1">
          <p15:clr>
            <a:srgbClr val="F26B43"/>
          </p15:clr>
        </p15:guide>
        <p15:guide id="7" orient="horz" pos="2256" userDrawn="1">
          <p15:clr>
            <a:srgbClr val="F26B43"/>
          </p15:clr>
        </p15:guide>
        <p15:guide id="8" orient="horz" pos="25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9204AE37-6FDA-69A9-A05F-F8AA48185530}"/>
              </a:ext>
            </a:extLst>
          </p:cNvPr>
          <p:cNvSpPr txBox="1">
            <a:spLocks/>
          </p:cNvSpPr>
          <p:nvPr userDrawn="1"/>
        </p:nvSpPr>
        <p:spPr>
          <a:xfrm>
            <a:off x="1" y="634623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04286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889983-F5B8-43C4-9A67-843C648783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C52656-5DC7-5669-FAB4-AEB22249AD6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54700" y="63500"/>
            <a:ext cx="5080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&lt;Public&gt;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78735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65" r:id="rId3"/>
    <p:sldLayoutId id="2147483670" r:id="rId4"/>
    <p:sldLayoutId id="2147483673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0">
          <p15:clr>
            <a:srgbClr val="F26B43"/>
          </p15:clr>
        </p15:guide>
        <p15:guide id="2" pos="4128">
          <p15:clr>
            <a:srgbClr val="F26B43"/>
          </p15:clr>
        </p15:guide>
        <p15:guide id="3" pos="3984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4104">
          <p15:clr>
            <a:srgbClr val="F26B43"/>
          </p15:clr>
        </p15:guide>
        <p15:guide id="6" orient="horz" pos="768">
          <p15:clr>
            <a:srgbClr val="F26B43"/>
          </p15:clr>
        </p15:guide>
        <p15:guide id="7" orient="horz" pos="2256">
          <p15:clr>
            <a:srgbClr val="F26B43"/>
          </p15:clr>
        </p15:guide>
        <p15:guide id="8" orient="horz" pos="254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9204AE37-6FDA-69A9-A05F-F8AA48185530}"/>
              </a:ext>
            </a:extLst>
          </p:cNvPr>
          <p:cNvSpPr txBox="1">
            <a:spLocks/>
          </p:cNvSpPr>
          <p:nvPr userDrawn="1"/>
        </p:nvSpPr>
        <p:spPr>
          <a:xfrm>
            <a:off x="1" y="634623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04286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889983-F5B8-43C4-9A67-843C648783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A41DB-BACD-BE25-0084-60CCB7575BC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54700" y="63500"/>
            <a:ext cx="5080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&lt;Public&gt;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374111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0">
          <p15:clr>
            <a:srgbClr val="F26B43"/>
          </p15:clr>
        </p15:guide>
        <p15:guide id="2" pos="4128">
          <p15:clr>
            <a:srgbClr val="F26B43"/>
          </p15:clr>
        </p15:guide>
        <p15:guide id="3" pos="3984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4104">
          <p15:clr>
            <a:srgbClr val="F26B43"/>
          </p15:clr>
        </p15:guide>
        <p15:guide id="6" orient="horz" pos="768">
          <p15:clr>
            <a:srgbClr val="F26B43"/>
          </p15:clr>
        </p15:guide>
        <p15:guide id="7" orient="horz" pos="2256">
          <p15:clr>
            <a:srgbClr val="F26B43"/>
          </p15:clr>
        </p15:guide>
        <p15:guide id="8" orient="horz" pos="25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eature.wecc.org/2025wara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ecc.org/wecc-document/25471" TargetMode="External"/><Relationship Id="rId5" Type="http://schemas.openxmlformats.org/officeDocument/2006/relationships/hyperlink" Target="https://www.wecc.org/wecc-document/25476" TargetMode="External"/><Relationship Id="rId4" Type="http://schemas.openxmlformats.org/officeDocument/2006/relationships/hyperlink" Target="https://feature.wecc.org/warasupplemental/index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6224B-A543-F3F8-802C-8F8862845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Western Assessment of Resource Adequacy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A8C5A-1ADD-809F-460F-469B726AE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Senior Reliability Assessments Engineer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D761F2-E619-4F23-8A03-EC682DB73D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Matthew Zapotocky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2A40CC-EE29-5A79-4072-8898EAB98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February 4, 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9DA8E3-9B51-425D-4201-86C7865411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21131" y="4800004"/>
            <a:ext cx="6524625" cy="610360"/>
          </a:xfrm>
        </p:spPr>
        <p:txBody>
          <a:bodyPr/>
          <a:lstStyle/>
          <a:p>
            <a:r>
              <a:rPr lang="en-US" i="0" dirty="0"/>
              <a:t>Prepared for the Member Advisory Committee (MAC)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78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2EF9F-7514-6623-7A66-F2DB092AA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E4F4-6699-D2FA-9137-B070A54E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80CC42-022E-CCAC-458E-5ABC538D5A68}"/>
              </a:ext>
            </a:extLst>
          </p:cNvPr>
          <p:cNvSpPr txBox="1">
            <a:spLocks/>
          </p:cNvSpPr>
          <p:nvPr/>
        </p:nvSpPr>
        <p:spPr>
          <a:xfrm>
            <a:off x="971946" y="1071659"/>
            <a:ext cx="3028554" cy="10440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/>
              <a:t>All Additions: </a:t>
            </a:r>
            <a:r>
              <a:rPr lang="it-IT" sz="2000" dirty="0"/>
              <a:t>18 LOLH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/>
              <a:t>95%: </a:t>
            </a:r>
            <a:r>
              <a:rPr lang="it-IT" sz="2000" dirty="0"/>
              <a:t>43 LOLH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D59998-7A5B-A9C4-EABE-8C4ADE122A4D}"/>
              </a:ext>
            </a:extLst>
          </p:cNvPr>
          <p:cNvSpPr txBox="1">
            <a:spLocks/>
          </p:cNvSpPr>
          <p:nvPr/>
        </p:nvSpPr>
        <p:spPr>
          <a:xfrm>
            <a:off x="6617891" y="1057186"/>
            <a:ext cx="5574109" cy="8707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/>
              <a:t>High Load: </a:t>
            </a:r>
            <a:r>
              <a:rPr lang="it-IT" sz="2000" dirty="0"/>
              <a:t>7 LOLH (2030), 24 LOLH (2035)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7B6301-4D15-E74C-4431-0461B88A226B}"/>
              </a:ext>
            </a:extLst>
          </p:cNvPr>
          <p:cNvSpPr txBox="1">
            <a:spLocks/>
          </p:cNvSpPr>
          <p:nvPr/>
        </p:nvSpPr>
        <p:spPr>
          <a:xfrm>
            <a:off x="4047841" y="1074745"/>
            <a:ext cx="2279140" cy="8707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/>
              <a:t>85%: </a:t>
            </a:r>
            <a:r>
              <a:rPr lang="it-IT" sz="2000" dirty="0"/>
              <a:t>163 LOLH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/>
              <a:t>67%: </a:t>
            </a:r>
            <a:r>
              <a:rPr lang="it-IT" sz="2000" dirty="0"/>
              <a:t>711 LOLH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90A50B-23BE-967A-B1A3-86A520B98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111" y="2106547"/>
            <a:ext cx="8973740" cy="2253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9D49D7-1D98-8289-3823-0022FA58E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110" y="4478117"/>
            <a:ext cx="8973741" cy="22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34BB-70E9-EE01-2B95-E312CBB7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Subregions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1F231-661C-6542-9C2B-E02DE7C2C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Rocky Mountain</a:t>
            </a:r>
          </a:p>
          <a:p>
            <a:pPr marL="0" indent="0">
              <a:buNone/>
            </a:pPr>
            <a:r>
              <a:rPr lang="en-US" dirty="0"/>
              <a:t>85% Scenario: 4 LOLH</a:t>
            </a:r>
          </a:p>
          <a:p>
            <a:pPr marL="0" indent="0">
              <a:buNone/>
            </a:pPr>
            <a:r>
              <a:rPr lang="en-US" dirty="0"/>
              <a:t>67% Scenario: 83 LOLH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Mexico</a:t>
            </a:r>
          </a:p>
          <a:p>
            <a:pPr marL="0" indent="0">
              <a:buNone/>
            </a:pPr>
            <a:r>
              <a:rPr lang="en-US" dirty="0"/>
              <a:t>67% Scenario: 52 LOLH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California</a:t>
            </a:r>
          </a:p>
          <a:p>
            <a:pPr marL="0" indent="0">
              <a:buNone/>
            </a:pPr>
            <a:r>
              <a:rPr lang="en-US" dirty="0"/>
              <a:t>67% Scenario: 4 LOLH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7858C-B824-8379-DCCD-C044D0814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535" y="1386039"/>
            <a:ext cx="3765830" cy="2226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1DF4C2-7D27-6C5C-0DBF-C52BC2E81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35" y="4195255"/>
            <a:ext cx="4005246" cy="2361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1C72A9-DC6F-E5BD-624E-2619100BA2FC}"/>
              </a:ext>
            </a:extLst>
          </p:cNvPr>
          <p:cNvSpPr txBox="1"/>
          <p:nvPr/>
        </p:nvSpPr>
        <p:spPr>
          <a:xfrm>
            <a:off x="6690535" y="944036"/>
            <a:ext cx="4248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Rocky Mountain 67% LOLHs by Month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3629E-B307-F36C-CDDE-40F57F228C05}"/>
              </a:ext>
            </a:extLst>
          </p:cNvPr>
          <p:cNvSpPr txBox="1"/>
          <p:nvPr/>
        </p:nvSpPr>
        <p:spPr>
          <a:xfrm>
            <a:off x="7187025" y="3758087"/>
            <a:ext cx="3255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Mexico 67% LOLHs by Month</a:t>
            </a:r>
          </a:p>
        </p:txBody>
      </p:sp>
    </p:spTree>
    <p:extLst>
      <p:ext uri="{BB962C8B-B14F-4D97-AF65-F5344CB8AC3E}">
        <p14:creationId xmlns:p14="http://schemas.microsoft.com/office/powerpoint/2010/main" val="71578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3C56-E9B0-4BD6-A901-7F6EAF36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Assessment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4118-7382-3D1A-92DA-1B1CD6905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2025 Western Assessment of Resource Adequacy</a:t>
            </a:r>
            <a:endParaRPr lang="en-US" dirty="0"/>
          </a:p>
          <a:p>
            <a:r>
              <a:rPr lang="en-US" dirty="0">
                <a:hlinkClick r:id="rId4"/>
              </a:rPr>
              <a:t>Western Assessment Supplemental Material</a:t>
            </a:r>
            <a:endParaRPr lang="en-US" dirty="0"/>
          </a:p>
          <a:p>
            <a:r>
              <a:rPr lang="en-US" dirty="0">
                <a:hlinkClick r:id="rId5"/>
              </a:rPr>
              <a:t>Western Assessment of Resource Adequacy Modeling Approach</a:t>
            </a:r>
            <a:endParaRPr lang="en-US" dirty="0"/>
          </a:p>
          <a:p>
            <a:r>
              <a:rPr lang="en-US" dirty="0">
                <a:hlinkClick r:id="rId6"/>
              </a:rPr>
              <a:t>Western Assessment Glossary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2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96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5E158A-EA44-F1C9-2604-4BCB81CA1C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5100" y="12700"/>
            <a:ext cx="6832600" cy="6858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Demand Forecasts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Planned Additions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Planned Retirements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Resource Mix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Resource Scenarios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Load Scenarios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Subregional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Links to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2CDAB-3AC8-368D-B1D2-D524DE0336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19" t="814" r="2434" b="816"/>
          <a:stretch>
            <a:fillRect/>
          </a:stretch>
        </p:blipFill>
        <p:spPr>
          <a:xfrm>
            <a:off x="8204200" y="1039819"/>
            <a:ext cx="3378200" cy="4992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06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A6D36-0416-1955-F568-45180216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Roboto"/>
                <a:ea typeface="Roboto"/>
              </a:rPr>
              <a:t>Demand Forecasts</a:t>
            </a:r>
            <a:endParaRPr lang="en-US" dirty="0"/>
          </a:p>
        </p:txBody>
      </p:sp>
      <p:pic>
        <p:nvPicPr>
          <p:cNvPr id="5" name="Content Placeholder 4" descr="A graph showing different colored lines&#10;&#10;AI-generated content may be incorrect.">
            <a:extLst>
              <a:ext uri="{FF2B5EF4-FFF2-40B4-BE49-F238E27FC236}">
                <a16:creationId xmlns:a16="http://schemas.microsoft.com/office/drawing/2014/main" id="{702FB57B-A9C6-5E08-9270-9722A6AFD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025" y="1244574"/>
            <a:ext cx="5788581" cy="2485741"/>
          </a:xfrm>
        </p:spPr>
      </p:pic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39118674-D478-EFF5-AE93-0B13A391EC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921" r="-202" b="331"/>
          <a:stretch>
            <a:fillRect/>
          </a:stretch>
        </p:blipFill>
        <p:spPr>
          <a:xfrm>
            <a:off x="6544197" y="1396980"/>
            <a:ext cx="4687615" cy="2487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329E47-3C67-1667-7439-509DB1771C1E}"/>
              </a:ext>
            </a:extLst>
          </p:cNvPr>
          <p:cNvSpPr txBox="1"/>
          <p:nvPr/>
        </p:nvSpPr>
        <p:spPr>
          <a:xfrm>
            <a:off x="1925950" y="901031"/>
            <a:ext cx="3062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Roboto"/>
              </a:rPr>
              <a:t>Annual Demand Projections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32DCC-37CC-96B0-7D10-930C726FA783}"/>
              </a:ext>
            </a:extLst>
          </p:cNvPr>
          <p:cNvSpPr txBox="1"/>
          <p:nvPr/>
        </p:nvSpPr>
        <p:spPr>
          <a:xfrm>
            <a:off x="7449228" y="952971"/>
            <a:ext cx="28775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Roboto"/>
              </a:rPr>
              <a:t>Peak Demand Projections</a:t>
            </a:r>
            <a:endParaRPr lang="en-US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377815C-6BFB-9352-D32A-37E90C665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01" y="4033503"/>
            <a:ext cx="2947828" cy="270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732A0E9-90EC-7868-6DE5-5A48E414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05" y="4033502"/>
            <a:ext cx="2963344" cy="270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8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3761-BA7F-ED67-70BB-6C54A83A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Roboto"/>
                <a:ea typeface="Roboto"/>
              </a:rPr>
              <a:t>Planned Additions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9F05C-E135-D5EE-03F5-4D000F061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6" y="1317946"/>
            <a:ext cx="5656921" cy="3438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FB330C-2861-2FF7-6075-2C6EDCB90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7" y="1455748"/>
            <a:ext cx="5754272" cy="3000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1FCDBF-42E9-E053-2F39-1F430E3663FE}"/>
              </a:ext>
            </a:extLst>
          </p:cNvPr>
          <p:cNvSpPr txBox="1"/>
          <p:nvPr/>
        </p:nvSpPr>
        <p:spPr>
          <a:xfrm>
            <a:off x="7596980" y="970293"/>
            <a:ext cx="35614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Roboto"/>
              </a:rPr>
              <a:t>Planned Additions by Subregion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89691-9429-0A09-413B-1B7DFE26D80F}"/>
              </a:ext>
            </a:extLst>
          </p:cNvPr>
          <p:cNvSpPr txBox="1"/>
          <p:nvPr/>
        </p:nvSpPr>
        <p:spPr>
          <a:xfrm>
            <a:off x="1658743" y="970293"/>
            <a:ext cx="35614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Roboto"/>
              </a:rPr>
              <a:t>Historical and Planned Additions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DCFDCE-B1B1-232D-003F-CEE1DED2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5" y="5058313"/>
            <a:ext cx="5928519" cy="1594924"/>
          </a:xfrm>
        </p:spPr>
        <p:txBody>
          <a:bodyPr>
            <a:noAutofit/>
          </a:bodyPr>
          <a:lstStyle/>
          <a:p>
            <a:r>
              <a:rPr lang="en-US" sz="1800" dirty="0"/>
              <a:t>177 GW​ from 2026-2035</a:t>
            </a:r>
          </a:p>
          <a:p>
            <a:r>
              <a:rPr lang="en-US" sz="1800" dirty="0"/>
              <a:t>90% is inverter-based resources (battery, solar, wind)</a:t>
            </a:r>
          </a:p>
          <a:p>
            <a:r>
              <a:rPr lang="en-US" sz="1800" dirty="0"/>
              <a:t>70% are variable energy resources (solar &amp; wind)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91EA14-6F49-8858-41D1-C065AA955373}"/>
              </a:ext>
            </a:extLst>
          </p:cNvPr>
          <p:cNvSpPr txBox="1">
            <a:spLocks/>
          </p:cNvSpPr>
          <p:nvPr/>
        </p:nvSpPr>
        <p:spPr>
          <a:xfrm>
            <a:off x="6326981" y="4594537"/>
            <a:ext cx="5928519" cy="19056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119 GW of resource additions are in California and the Southwest</a:t>
            </a:r>
          </a:p>
          <a:p>
            <a:r>
              <a:rPr lang="en-US" sz="1800" dirty="0"/>
              <a:t>15 GW of additions in Basin, the Northwest, and Rocky Mountain</a:t>
            </a:r>
          </a:p>
          <a:p>
            <a:r>
              <a:rPr lang="en-US" sz="1800" dirty="0"/>
              <a:t>13 GW of additions in Alberta, British Columbia, and Mexico</a:t>
            </a:r>
          </a:p>
        </p:txBody>
      </p:sp>
    </p:spTree>
    <p:extLst>
      <p:ext uri="{BB962C8B-B14F-4D97-AF65-F5344CB8AC3E}">
        <p14:creationId xmlns:p14="http://schemas.microsoft.com/office/powerpoint/2010/main" val="29355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0506-108D-32A4-D444-888AA150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Roboto"/>
                <a:ea typeface="Roboto"/>
              </a:rPr>
              <a:t>Planned Retirements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AD31D-184F-62D1-8833-346CC138F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95" y="1285657"/>
            <a:ext cx="5560520" cy="3321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39B2EA-D9F7-EA00-3099-3BF5E0EFC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981" y="1365772"/>
            <a:ext cx="5497053" cy="3291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DF0464-0BFB-29F2-3C0F-ED3FF11D947B}"/>
              </a:ext>
            </a:extLst>
          </p:cNvPr>
          <p:cNvSpPr txBox="1"/>
          <p:nvPr/>
        </p:nvSpPr>
        <p:spPr>
          <a:xfrm>
            <a:off x="2448586" y="996440"/>
            <a:ext cx="24272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Roboto"/>
              </a:rPr>
              <a:t>Planned Retirements 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1EA88-DDE5-40EA-3EC7-005BC4D69A73}"/>
              </a:ext>
            </a:extLst>
          </p:cNvPr>
          <p:cNvSpPr txBox="1"/>
          <p:nvPr/>
        </p:nvSpPr>
        <p:spPr>
          <a:xfrm>
            <a:off x="7347158" y="996440"/>
            <a:ext cx="38591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Roboto"/>
              </a:rPr>
              <a:t>Planned Retirements by Subregion 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61C280-68A1-6D78-2EA5-38592B2EB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81" y="5038629"/>
            <a:ext cx="4861719" cy="1594924"/>
          </a:xfrm>
        </p:spPr>
        <p:txBody>
          <a:bodyPr>
            <a:noAutofit/>
          </a:bodyPr>
          <a:lstStyle/>
          <a:p>
            <a:r>
              <a:rPr lang="en-US" sz="2200" dirty="0"/>
              <a:t>22 GW​ from 2026–2035</a:t>
            </a:r>
          </a:p>
          <a:p>
            <a:r>
              <a:rPr lang="en-US" sz="2200" dirty="0"/>
              <a:t>80% is natural gas, coal, or nuclear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E76530-0BC6-B42A-C75C-839BD65D65BA}"/>
              </a:ext>
            </a:extLst>
          </p:cNvPr>
          <p:cNvSpPr txBox="1">
            <a:spLocks/>
          </p:cNvSpPr>
          <p:nvPr/>
        </p:nvSpPr>
        <p:spPr>
          <a:xfrm>
            <a:off x="6489702" y="5026944"/>
            <a:ext cx="5497053" cy="15949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7 GW in the Southwest</a:t>
            </a:r>
          </a:p>
          <a:p>
            <a:r>
              <a:rPr lang="en-US" sz="2200" dirty="0"/>
              <a:t>6 GW in California and Rocky Mountain</a:t>
            </a:r>
          </a:p>
        </p:txBody>
      </p:sp>
    </p:spTree>
    <p:extLst>
      <p:ext uri="{BB962C8B-B14F-4D97-AF65-F5344CB8AC3E}">
        <p14:creationId xmlns:p14="http://schemas.microsoft.com/office/powerpoint/2010/main" val="297515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4478-76CF-529F-51B1-3ED80E4F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Roboto"/>
                <a:ea typeface="Roboto"/>
              </a:rPr>
              <a:t>Resource Mix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FCE05-CBE9-F7E8-B27A-820660DE109F}"/>
              </a:ext>
            </a:extLst>
          </p:cNvPr>
          <p:cNvSpPr txBox="1"/>
          <p:nvPr/>
        </p:nvSpPr>
        <p:spPr>
          <a:xfrm>
            <a:off x="1944809" y="921157"/>
            <a:ext cx="17502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Roboto"/>
              </a:rPr>
              <a:t>Year-End 2024</a:t>
            </a:r>
            <a:endParaRPr lang="en-US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40971F-3BCA-F85C-F4F4-36CD5BD9D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86" y="1258262"/>
            <a:ext cx="4239466" cy="2543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46F67-34EE-4898-CFA1-3BBC8A15C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86" y="4171274"/>
            <a:ext cx="4243244" cy="254368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340E48AD-746F-AA73-9489-7396E5CCC6BE}"/>
              </a:ext>
            </a:extLst>
          </p:cNvPr>
          <p:cNvSpPr/>
          <p:nvPr/>
        </p:nvSpPr>
        <p:spPr>
          <a:xfrm>
            <a:off x="5321400" y="3522977"/>
            <a:ext cx="880224" cy="4895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4C3113-54B7-F118-DA8F-D19DC3CE11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207"/>
          <a:stretch>
            <a:fillRect/>
          </a:stretch>
        </p:blipFill>
        <p:spPr>
          <a:xfrm>
            <a:off x="6700751" y="2444147"/>
            <a:ext cx="5112630" cy="27155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38DAE92-3021-83F2-6D00-678159F1A525}"/>
              </a:ext>
            </a:extLst>
          </p:cNvPr>
          <p:cNvSpPr txBox="1"/>
          <p:nvPr/>
        </p:nvSpPr>
        <p:spPr>
          <a:xfrm>
            <a:off x="1352442" y="3836702"/>
            <a:ext cx="29349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Roboto"/>
              </a:rPr>
              <a:t>Projected Year-End 2035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7DAAB1-0893-7619-E7D7-DFF3E8D0AB81}"/>
              </a:ext>
            </a:extLst>
          </p:cNvPr>
          <p:cNvSpPr txBox="1"/>
          <p:nvPr/>
        </p:nvSpPr>
        <p:spPr>
          <a:xfrm>
            <a:off x="6831670" y="1488901"/>
            <a:ext cx="49817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ea typeface="Roboto"/>
              </a:rPr>
              <a:t>Comparison of Nameplate Capacity to Available Energy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229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A814D-F5B5-ADC4-8719-DC67E3D8E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287B4-D596-248C-22E5-90C5C9D2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Roboto"/>
                <a:ea typeface="Roboto"/>
              </a:rPr>
              <a:t>Resource Scenarios</a:t>
            </a:r>
            <a:endParaRPr lang="en-US"/>
          </a:p>
        </p:txBody>
      </p:sp>
      <p:pic>
        <p:nvPicPr>
          <p:cNvPr id="7" name="Content Placeholder 6" descr="A map of the state of alaska&#10;&#10;AI-generated content may be incorrect.">
            <a:extLst>
              <a:ext uri="{FF2B5EF4-FFF2-40B4-BE49-F238E27FC236}">
                <a16:creationId xmlns:a16="http://schemas.microsoft.com/office/drawing/2014/main" id="{649E61FB-61F6-6DB5-A264-6C348D0ED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2" r="2439" b="344"/>
          <a:stretch>
            <a:fillRect/>
          </a:stretch>
        </p:blipFill>
        <p:spPr>
          <a:xfrm>
            <a:off x="8617414" y="910765"/>
            <a:ext cx="3083240" cy="566561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1174B4-EE0A-35F2-1162-27A34D6C4E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61" r="1120"/>
          <a:stretch>
            <a:fillRect/>
          </a:stretch>
        </p:blipFill>
        <p:spPr>
          <a:xfrm>
            <a:off x="840581" y="1542460"/>
            <a:ext cx="7418095" cy="3778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F4D384-69BA-3411-88D0-93DC460ED549}"/>
              </a:ext>
            </a:extLst>
          </p:cNvPr>
          <p:cNvSpPr txBox="1"/>
          <p:nvPr/>
        </p:nvSpPr>
        <p:spPr>
          <a:xfrm>
            <a:off x="1929827" y="1173128"/>
            <a:ext cx="52300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Comparison of Resource Buildout Scenarios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83CC0-D2FD-6B68-F020-71DBF64563B9}"/>
              </a:ext>
            </a:extLst>
          </p:cNvPr>
          <p:cNvSpPr txBox="1"/>
          <p:nvPr/>
        </p:nvSpPr>
        <p:spPr>
          <a:xfrm>
            <a:off x="1531730" y="5558325"/>
            <a:ext cx="6026211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200" dirty="0"/>
              <a:t>Even with all planned resource additions, loss of load is encountered.</a:t>
            </a:r>
          </a:p>
        </p:txBody>
      </p:sp>
    </p:spTree>
    <p:extLst>
      <p:ext uri="{BB962C8B-B14F-4D97-AF65-F5344CB8AC3E}">
        <p14:creationId xmlns:p14="http://schemas.microsoft.com/office/powerpoint/2010/main" val="357855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5158-8980-B131-1661-2AFE693B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Scenarios (2030 and 2035)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3C686-214E-C22C-6B6C-15D08B06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7481" y="1199281"/>
            <a:ext cx="2145734" cy="366284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>
                <a:latin typeface="Roboto"/>
                <a:ea typeface="Roboto"/>
              </a:rPr>
              <a:t>High Load Scenario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F9199-10BC-BC88-2BDC-C132E5791F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6" b="294"/>
          <a:stretch>
            <a:fillRect/>
          </a:stretch>
        </p:blipFill>
        <p:spPr>
          <a:xfrm>
            <a:off x="840581" y="1532425"/>
            <a:ext cx="7036186" cy="3903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5D47CC-D9B4-DEF8-CD62-59D49C4CFB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932"/>
          <a:stretch>
            <a:fillRect/>
          </a:stretch>
        </p:blipFill>
        <p:spPr>
          <a:xfrm>
            <a:off x="7990681" y="4465945"/>
            <a:ext cx="4118548" cy="7514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2CD4B5-EF4D-7CC0-857D-679790AA6B3D}"/>
              </a:ext>
            </a:extLst>
          </p:cNvPr>
          <p:cNvSpPr txBox="1"/>
          <p:nvPr/>
        </p:nvSpPr>
        <p:spPr>
          <a:xfrm>
            <a:off x="2628499" y="1195908"/>
            <a:ext cx="3465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Comparison of Load Scenarios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63E92-EDB7-5EA7-C176-00BFD4076705}"/>
              </a:ext>
            </a:extLst>
          </p:cNvPr>
          <p:cNvSpPr txBox="1"/>
          <p:nvPr/>
        </p:nvSpPr>
        <p:spPr>
          <a:xfrm>
            <a:off x="839333" y="5576291"/>
            <a:ext cx="7151347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200" dirty="0"/>
              <a:t>Even with all planned resource additions </a:t>
            </a:r>
            <a:r>
              <a:rPr lang="en-US" sz="2200" b="1" dirty="0"/>
              <a:t>and</a:t>
            </a:r>
            <a:r>
              <a:rPr lang="en-US" sz="2200" dirty="0"/>
              <a:t> a reduction in demand, loss of load is encountered in the Northwest subregion.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E186D0-4BB6-CE47-C2CE-4A7AE9A25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595" y="1566778"/>
            <a:ext cx="2922978" cy="2197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D1002-86C0-6069-EC37-D864CDBDE077}"/>
              </a:ext>
            </a:extLst>
          </p:cNvPr>
          <p:cNvSpPr txBox="1"/>
          <p:nvPr/>
        </p:nvSpPr>
        <p:spPr>
          <a:xfrm>
            <a:off x="9056914" y="4082143"/>
            <a:ext cx="21444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Roboto"/>
              </a:rPr>
              <a:t>Low Load Scenario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7855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35B0E-329D-001C-24BD-51F02B7E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42600-828E-2223-E156-905D0C8F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946" y="1071659"/>
            <a:ext cx="3028554" cy="1044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/>
              <a:t>All Additions: </a:t>
            </a:r>
            <a:r>
              <a:rPr lang="it-IT" sz="2000" dirty="0"/>
              <a:t>445 LOLH</a:t>
            </a:r>
          </a:p>
          <a:p>
            <a:pPr marL="0" indent="0">
              <a:buNone/>
            </a:pPr>
            <a:r>
              <a:rPr lang="it-IT" sz="2000" b="1" dirty="0"/>
              <a:t>95%: </a:t>
            </a:r>
            <a:r>
              <a:rPr lang="it-IT" sz="2000" dirty="0"/>
              <a:t>525 LOLH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FAFD6A-EC7D-1DF3-82A4-1A45ECB83313}"/>
              </a:ext>
            </a:extLst>
          </p:cNvPr>
          <p:cNvSpPr txBox="1">
            <a:spLocks/>
          </p:cNvSpPr>
          <p:nvPr/>
        </p:nvSpPr>
        <p:spPr>
          <a:xfrm>
            <a:off x="6617891" y="1057186"/>
            <a:ext cx="5574109" cy="8707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/>
              <a:t>High Load: </a:t>
            </a:r>
            <a:r>
              <a:rPr lang="it-IT" sz="2000" dirty="0"/>
              <a:t>218 LOLH (2030), 714 LOLH (2035)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/>
              <a:t>Low Load: </a:t>
            </a:r>
            <a:r>
              <a:rPr lang="it-IT" sz="2000" dirty="0"/>
              <a:t>1 LOLH (2030), 7 LOLH (2035)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6EA37F-C9EF-8201-E104-09BDAF85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46" y="4267562"/>
            <a:ext cx="10271919" cy="2225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31C67B-767F-24FF-8820-BB9E5C954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46" y="1945481"/>
            <a:ext cx="10254288" cy="222199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C0FB0E-A910-5CB2-C3BF-D3CF593A52B9}"/>
              </a:ext>
            </a:extLst>
          </p:cNvPr>
          <p:cNvSpPr txBox="1">
            <a:spLocks/>
          </p:cNvSpPr>
          <p:nvPr/>
        </p:nvSpPr>
        <p:spPr>
          <a:xfrm>
            <a:off x="4047841" y="1074745"/>
            <a:ext cx="2279140" cy="8707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/>
              <a:t>85%: </a:t>
            </a:r>
            <a:r>
              <a:rPr lang="it-IT" sz="2000" dirty="0"/>
              <a:t>706 LOLH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/>
              <a:t>67%: </a:t>
            </a:r>
            <a:r>
              <a:rPr lang="it-IT" sz="2000" dirty="0"/>
              <a:t>1,294 LOLH</a:t>
            </a:r>
          </a:p>
        </p:txBody>
      </p:sp>
    </p:spTree>
    <p:extLst>
      <p:ext uri="{BB962C8B-B14F-4D97-AF65-F5344CB8AC3E}">
        <p14:creationId xmlns:p14="http://schemas.microsoft.com/office/powerpoint/2010/main" val="430282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gKZopQu2"/>
  <p:tag name="ARTICULATE_DESIGN_ID_WECC THEME BLANK" val="X8wBB0Gm"/>
  <p:tag name="ARTICULATE_DESIGN_ID_WECC THEME" val="Nyx7xQ95"/>
  <p:tag name="ARTICULATE_SLIDE_COUNT" val="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CC Theme">
  <a:themeElements>
    <a:clrScheme name="WECC 2025">
      <a:dk1>
        <a:srgbClr val="1F1F1F"/>
      </a:dk1>
      <a:lt1>
        <a:srgbClr val="FFFFFF"/>
      </a:lt1>
      <a:dk2>
        <a:srgbClr val="333333"/>
      </a:dk2>
      <a:lt2>
        <a:srgbClr val="A9A9A9"/>
      </a:lt2>
      <a:accent1>
        <a:srgbClr val="04286D"/>
      </a:accent1>
      <a:accent2>
        <a:srgbClr val="FDC749"/>
      </a:accent2>
      <a:accent3>
        <a:srgbClr val="85AFFF"/>
      </a:accent3>
      <a:accent4>
        <a:srgbClr val="4DD16E"/>
      </a:accent4>
      <a:accent5>
        <a:srgbClr val="9A6D32"/>
      </a:accent5>
      <a:accent6>
        <a:srgbClr val="B84000"/>
      </a:accent6>
      <a:hlink>
        <a:srgbClr val="3677F8"/>
      </a:hlink>
      <a:folHlink>
        <a:srgbClr val="00133A"/>
      </a:folHlink>
    </a:clrScheme>
    <a:fontScheme name="WECC Refresh 2025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CC Presentation" id="{C6CF2E8C-AD8A-41DD-943C-7889D273E4F2}" vid="{D6D315F7-0DE2-475D-847C-A51EA1A85CEB}"/>
    </a:ext>
  </a:extLst>
</a:theme>
</file>

<file path=ppt/theme/theme2.xml><?xml version="1.0" encoding="utf-8"?>
<a:theme xmlns:a="http://schemas.openxmlformats.org/drawingml/2006/main" name="WECC Theme Blank">
  <a:themeElements>
    <a:clrScheme name="WECC 2025">
      <a:dk1>
        <a:srgbClr val="1F1F1F"/>
      </a:dk1>
      <a:lt1>
        <a:srgbClr val="FFFFFF"/>
      </a:lt1>
      <a:dk2>
        <a:srgbClr val="333333"/>
      </a:dk2>
      <a:lt2>
        <a:srgbClr val="A9A9A9"/>
      </a:lt2>
      <a:accent1>
        <a:srgbClr val="04286D"/>
      </a:accent1>
      <a:accent2>
        <a:srgbClr val="FDC749"/>
      </a:accent2>
      <a:accent3>
        <a:srgbClr val="85AFFF"/>
      </a:accent3>
      <a:accent4>
        <a:srgbClr val="4DD16E"/>
      </a:accent4>
      <a:accent5>
        <a:srgbClr val="9A6D32"/>
      </a:accent5>
      <a:accent6>
        <a:srgbClr val="B84000"/>
      </a:accent6>
      <a:hlink>
        <a:srgbClr val="3677F8"/>
      </a:hlink>
      <a:folHlink>
        <a:srgbClr val="00133A"/>
      </a:folHlink>
    </a:clrScheme>
    <a:fontScheme name="WECC Refresh 2025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CC Presentation" id="{C6CF2E8C-AD8A-41DD-943C-7889D273E4F2}" vid="{85532290-5597-444A-B9A0-F8157BDBB272}"/>
    </a:ext>
  </a:extLst>
</a:theme>
</file>

<file path=ppt/theme/theme3.xml><?xml version="1.0" encoding="utf-8"?>
<a:theme xmlns:a="http://schemas.openxmlformats.org/drawingml/2006/main" name="1_WECC Theme Blank">
  <a:themeElements>
    <a:clrScheme name="WECC 2025">
      <a:dk1>
        <a:srgbClr val="1F1F1F"/>
      </a:dk1>
      <a:lt1>
        <a:srgbClr val="FFFFFF"/>
      </a:lt1>
      <a:dk2>
        <a:srgbClr val="333333"/>
      </a:dk2>
      <a:lt2>
        <a:srgbClr val="A9A9A9"/>
      </a:lt2>
      <a:accent1>
        <a:srgbClr val="04286D"/>
      </a:accent1>
      <a:accent2>
        <a:srgbClr val="FDC749"/>
      </a:accent2>
      <a:accent3>
        <a:srgbClr val="85AFFF"/>
      </a:accent3>
      <a:accent4>
        <a:srgbClr val="4DD16E"/>
      </a:accent4>
      <a:accent5>
        <a:srgbClr val="9A6D32"/>
      </a:accent5>
      <a:accent6>
        <a:srgbClr val="B84000"/>
      </a:accent6>
      <a:hlink>
        <a:srgbClr val="3677F8"/>
      </a:hlink>
      <a:folHlink>
        <a:srgbClr val="00133A"/>
      </a:folHlink>
    </a:clrScheme>
    <a:fontScheme name="WECC Refresh 2025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CC Presentation" id="{656B6C56-5E68-4838-A75B-5E161574D8A1}" vid="{AAA6DF9F-9B7B-45D2-8756-E1903DE89C6A}"/>
    </a:ext>
  </a:extLst>
</a:theme>
</file>

<file path=ppt/theme/theme4.xml><?xml version="1.0" encoding="utf-8"?>
<a:theme xmlns:a="http://schemas.openxmlformats.org/drawingml/2006/main" name="Office Theme">
  <a:themeElements>
    <a:clrScheme name="WECC Brand">
      <a:dk1>
        <a:sysClr val="windowText" lastClr="000000"/>
      </a:dk1>
      <a:lt1>
        <a:sysClr val="window" lastClr="FFFFFF"/>
      </a:lt1>
      <a:dk2>
        <a:srgbClr val="04286D"/>
      </a:dk2>
      <a:lt2>
        <a:srgbClr val="D9D9D9"/>
      </a:lt2>
      <a:accent1>
        <a:srgbClr val="04286D"/>
      </a:accent1>
      <a:accent2>
        <a:srgbClr val="FFC547"/>
      </a:accent2>
      <a:accent3>
        <a:srgbClr val="85AFFF"/>
      </a:accent3>
      <a:accent4>
        <a:srgbClr val="4DD16E"/>
      </a:accent4>
      <a:accent5>
        <a:srgbClr val="9A6D32"/>
      </a:accent5>
      <a:accent6>
        <a:srgbClr val="B84000"/>
      </a:accent6>
      <a:hlink>
        <a:srgbClr val="E01300"/>
      </a:hlink>
      <a:folHlink>
        <a:srgbClr val="7D7D7D"/>
      </a:folHlink>
    </a:clrScheme>
    <a:fontScheme name="WECC Refresh 2025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F119CA2B9FA4D80E2E4BECAFCD8DC" ma:contentTypeVersion="13" ma:contentTypeDescription="Create a new document." ma:contentTypeScope="" ma:versionID="87587e5a33b672dfb8030dd7f8aaf542">
  <xsd:schema xmlns:xsd="http://www.w3.org/2001/XMLSchema" xmlns:xs="http://www.w3.org/2001/XMLSchema" xmlns:p="http://schemas.microsoft.com/office/2006/metadata/properties" xmlns:ns2="131c6166-887d-4053-93c5-e17cf9bed2ac" xmlns:ns3="14c92ee3-bee2-45f8-a8a8-cdc5c855183d" targetNamespace="http://schemas.microsoft.com/office/2006/metadata/properties" ma:root="true" ma:fieldsID="230089365d4a54ed1ab5bf12c2c21875" ns2:_="" ns3:_="">
    <xsd:import namespace="131c6166-887d-4053-93c5-e17cf9bed2ac"/>
    <xsd:import namespace="14c92ee3-bee2-45f8-a8a8-cdc5c855183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c6166-887d-4053-93c5-e17cf9bed2a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d730cb7-03dd-40e8-a6b8-9b77d2dbf5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92ee3-bee2-45f8-a8a8-cdc5c855183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92edee0-d707-4c49-a50e-30bb6e51e18a}" ma:internalName="TaxCatchAll" ma:showField="CatchAllData" ma:web="14c92ee3-bee2-45f8-a8a8-cdc5c85518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c92ee3-bee2-45f8-a8a8-cdc5c855183d" xsi:nil="true"/>
    <lcf76f155ced4ddcb4097134ff3c332f xmlns="131c6166-887d-4053-93c5-e17cf9bed2a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1FC0E4-D342-4E5F-B4A1-7766C642C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1c6166-887d-4053-93c5-e17cf9bed2ac"/>
    <ds:schemaRef ds:uri="14c92ee3-bee2-45f8-a8a8-cdc5c85518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E4B6C1-904D-4450-AA3C-6564B50083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DE7E6A-3C50-462B-8337-1393640B276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14c92ee3-bee2-45f8-a8a8-cdc5c855183d"/>
    <ds:schemaRef ds:uri="131c6166-887d-4053-93c5-e17cf9bed2ac"/>
  </ds:schemaRefs>
</ds:datastoreItem>
</file>

<file path=docMetadata/LabelInfo.xml><?xml version="1.0" encoding="utf-8"?>
<clbl:labelList xmlns:clbl="http://schemas.microsoft.com/office/2020/mipLabelMetadata">
  <clbl:label id="{878e9819-3d07-47f7-9697-834686d925a0}" enabled="1" method="Privileged" siteId="{fd6f305d-c929-4e10-9d46-2e7058aae5e6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WECC Presentation</Template>
  <TotalTime>1462</TotalTime>
  <Words>385</Words>
  <Application>Microsoft Office PowerPoint</Application>
  <PresentationFormat>Widescreen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Roboto</vt:lpstr>
      <vt:lpstr>Roboto Condensed</vt:lpstr>
      <vt:lpstr>WECC Theme</vt:lpstr>
      <vt:lpstr>WECC Theme Blank</vt:lpstr>
      <vt:lpstr>1_WECC Theme Blank</vt:lpstr>
      <vt:lpstr>PowerPoint Presentation</vt:lpstr>
      <vt:lpstr>PowerPoint Presentation</vt:lpstr>
      <vt:lpstr>Demand Forecasts</vt:lpstr>
      <vt:lpstr>Planned Additions</vt:lpstr>
      <vt:lpstr>Planned Retirements</vt:lpstr>
      <vt:lpstr>Resource Mix</vt:lpstr>
      <vt:lpstr>Resource Scenarios</vt:lpstr>
      <vt:lpstr>Load Scenarios (2030 and 2035)</vt:lpstr>
      <vt:lpstr>Northwest</vt:lpstr>
      <vt:lpstr>Basin</vt:lpstr>
      <vt:lpstr>Other Subregions</vt:lpstr>
      <vt:lpstr>Western Assessment Material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Evans, Matthew</dc:creator>
  <cp:keywords>WECC; powerpoint; deck</cp:keywords>
  <cp:lastModifiedBy>Zapotocky, Matt</cp:lastModifiedBy>
  <cp:revision>408</cp:revision>
  <dcterms:created xsi:type="dcterms:W3CDTF">2026-01-15T20:50:44Z</dcterms:created>
  <dcterms:modified xsi:type="dcterms:W3CDTF">2026-02-03T16:51:07Z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E3FE4945-43DE-43F7-A14A-DF72F2DF9412</vt:lpwstr>
  </property>
  <property fmtid="{D5CDD505-2E9C-101B-9397-08002B2CF9AE}" pid="3" name="ArticulatePath">
    <vt:lpwstr>https://wecc4-my.sharepoint.com/personal/jbonnett_wecc_org/Documents/Microsoft Teams Chat Files/[Title]_WECC_Presentation 1</vt:lpwstr>
  </property>
  <property fmtid="{D5CDD505-2E9C-101B-9397-08002B2CF9AE}" pid="4" name="ContentTypeId">
    <vt:lpwstr>0x010100A33F119CA2B9FA4D80E2E4BECAFCD8DC</vt:lpwstr>
  </property>
  <property fmtid="{D5CDD505-2E9C-101B-9397-08002B2CF9AE}" pid="5" name="MediaServiceImageTags">
    <vt:lpwstr/>
  </property>
  <property fmtid="{D5CDD505-2E9C-101B-9397-08002B2CF9AE}" pid="6" name="ClassificationContentMarkingHeaderLocations">
    <vt:lpwstr>WECC Theme:6\WECC Theme Blank:4\1_WECC Theme Blank:4</vt:lpwstr>
  </property>
  <property fmtid="{D5CDD505-2E9C-101B-9397-08002B2CF9AE}" pid="7" name="ClassificationContentMarkingHeaderText">
    <vt:lpwstr>&lt;Public&gt;</vt:lpwstr>
  </property>
</Properties>
</file>