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
  </p:notesMasterIdLst>
  <p:handoutMasterIdLst>
    <p:handoutMasterId r:id="rId7"/>
  </p:handoutMasterIdLst>
  <p:sldIdLst>
    <p:sldId id="256" r:id="rId2"/>
    <p:sldId id="414" r:id="rId3"/>
    <p:sldId id="413" r:id="rId4"/>
    <p:sldId id="258" r:id="rId5"/>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60F5B7-31D2-6B27-B079-64ACE75EB3E1}" name="Coleman, Chad" initials="CC" userId="S::ccoleman@wecc.org::1d3fd261-0435-46a4-9e35-55ba72a12d1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926" autoAdjust="0"/>
  </p:normalViewPr>
  <p:slideViewPr>
    <p:cSldViewPr snapToGrid="0">
      <p:cViewPr varScale="1">
        <p:scale>
          <a:sx n="91" d="100"/>
          <a:sy n="91" d="100"/>
        </p:scale>
        <p:origin x="370"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5" d="100"/>
          <a:sy n="75" d="100"/>
        </p:scale>
        <p:origin x="328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C71F3D-AD0D-4516-B384-456C4122F56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4FBBCF4-FE14-4F9F-834E-60D5DD9F7BB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E5939AD-3AF1-4F9B-B093-84BE36E69E15}" type="datetimeFigureOut">
              <a:rPr lang="en-US" smtClean="0"/>
              <a:t>2/18/2025</a:t>
            </a:fld>
            <a:endParaRPr lang="en-US" dirty="0"/>
          </a:p>
        </p:txBody>
      </p:sp>
      <p:sp>
        <p:nvSpPr>
          <p:cNvPr id="4" name="Footer Placeholder 3">
            <a:extLst>
              <a:ext uri="{FF2B5EF4-FFF2-40B4-BE49-F238E27FC236}">
                <a16:creationId xmlns:a16="http://schemas.microsoft.com/office/drawing/2014/main" id="{2F1833BD-2B84-48CA-BA78-D12CF58A1E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26FEB22-4495-4FBF-A0CE-8B3771920F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7C2EB9-1A8D-43E4-8536-5C5DA2BC17F2}" type="slidenum">
              <a:rPr lang="en-US" smtClean="0"/>
              <a:t>‹#›</a:t>
            </a:fld>
            <a:endParaRPr lang="en-US" dirty="0"/>
          </a:p>
        </p:txBody>
      </p:sp>
    </p:spTree>
    <p:extLst>
      <p:ext uri="{BB962C8B-B14F-4D97-AF65-F5344CB8AC3E}">
        <p14:creationId xmlns:p14="http://schemas.microsoft.com/office/powerpoint/2010/main" val="676854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alatino Linotype" panose="02040502050505030304" pitchFamily="18"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alatino Linotype" panose="02040502050505030304" pitchFamily="18" charset="0"/>
              </a:defRPr>
            </a:lvl1pPr>
          </a:lstStyle>
          <a:p>
            <a:fld id="{1E0CA7D6-6E47-4619-B804-1ADF2FBB391A}" type="datetimeFigureOut">
              <a:rPr lang="en-US" smtClean="0"/>
              <a:pPr/>
              <a:t>2/18/2025</a:t>
            </a:fld>
            <a:endParaRPr lang="en-US" dirty="0"/>
          </a:p>
        </p:txBody>
      </p:sp>
      <p:sp>
        <p:nvSpPr>
          <p:cNvPr id="4" name="Slide Image Placeholder 3"/>
          <p:cNvSpPr>
            <a:spLocks noGrp="1" noRot="1" noChangeAspect="1"/>
          </p:cNvSpPr>
          <p:nvPr>
            <p:ph type="sldImg" idx="2"/>
          </p:nvPr>
        </p:nvSpPr>
        <p:spPr>
          <a:xfrm>
            <a:off x="241300" y="458788"/>
            <a:ext cx="6388100" cy="354171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241300" y="4089400"/>
            <a:ext cx="6388100" cy="4595812"/>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alatino Linotype" panose="02040502050505030304" pitchFamily="18"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a:latin typeface="Lucida Sans" panose="020B0602030504020204" pitchFamily="34" charset="0"/>
              </a:defRPr>
            </a:lvl1pPr>
          </a:lstStyle>
          <a:p>
            <a:fld id="{0801E11E-53AE-4A38-80D9-4D0D8D485CFB}" type="slidenum">
              <a:rPr lang="en-US" smtClean="0"/>
              <a:pPr/>
              <a:t>‹#›</a:t>
            </a:fld>
            <a:endParaRPr lang="en-US" dirty="0"/>
          </a:p>
        </p:txBody>
      </p:sp>
    </p:spTree>
    <p:extLst>
      <p:ext uri="{BB962C8B-B14F-4D97-AF65-F5344CB8AC3E}">
        <p14:creationId xmlns:p14="http://schemas.microsoft.com/office/powerpoint/2010/main" val="38029843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lnSpc>
        <a:spcPct val="114000"/>
      </a:lnSpc>
      <a:spcAft>
        <a:spcPts val="600"/>
      </a:spcAft>
      <a:defRPr sz="1200" kern="1200">
        <a:solidFill>
          <a:schemeClr val="tx1"/>
        </a:solidFill>
        <a:latin typeface="Palatino Linotype" panose="02040502050505030304" pitchFamily="18" charset="0"/>
        <a:ea typeface="+mn-ea"/>
        <a:cs typeface="+mn-cs"/>
      </a:defRPr>
    </a:lvl1pPr>
    <a:lvl2pPr marL="457200" algn="l" defTabSz="914400" rtl="0" eaLnBrk="1" latinLnBrk="0" hangingPunct="1">
      <a:lnSpc>
        <a:spcPct val="114000"/>
      </a:lnSpc>
      <a:spcAft>
        <a:spcPts val="600"/>
      </a:spcAft>
      <a:defRPr sz="1200" kern="1200">
        <a:solidFill>
          <a:schemeClr val="tx1"/>
        </a:solidFill>
        <a:latin typeface="Palatino Linotype" panose="02040502050505030304" pitchFamily="18" charset="0"/>
        <a:ea typeface="+mn-ea"/>
        <a:cs typeface="+mn-cs"/>
      </a:defRPr>
    </a:lvl2pPr>
    <a:lvl3pPr marL="914400" algn="l" defTabSz="914400" rtl="0" eaLnBrk="1" latinLnBrk="0" hangingPunct="1">
      <a:lnSpc>
        <a:spcPct val="114000"/>
      </a:lnSpc>
      <a:spcAft>
        <a:spcPts val="600"/>
      </a:spcAft>
      <a:defRPr sz="1200" kern="1200">
        <a:solidFill>
          <a:schemeClr val="tx1"/>
        </a:solidFill>
        <a:latin typeface="Palatino Linotype" panose="02040502050505030304" pitchFamily="18" charset="0"/>
        <a:ea typeface="+mn-ea"/>
        <a:cs typeface="+mn-cs"/>
      </a:defRPr>
    </a:lvl3pPr>
    <a:lvl4pPr marL="1371600" algn="l" defTabSz="914400" rtl="0" eaLnBrk="1" latinLnBrk="0" hangingPunct="1">
      <a:lnSpc>
        <a:spcPct val="114000"/>
      </a:lnSpc>
      <a:spcAft>
        <a:spcPts val="600"/>
      </a:spcAft>
      <a:defRPr sz="1200" kern="1200">
        <a:solidFill>
          <a:schemeClr val="tx1"/>
        </a:solidFill>
        <a:latin typeface="Palatino Linotype" panose="02040502050505030304" pitchFamily="18" charset="0"/>
        <a:ea typeface="+mn-ea"/>
        <a:cs typeface="+mn-cs"/>
      </a:defRPr>
    </a:lvl4pPr>
    <a:lvl5pPr marL="1828800" algn="l" defTabSz="914400" rtl="0" eaLnBrk="1" latinLnBrk="0" hangingPunct="1">
      <a:lnSpc>
        <a:spcPct val="114000"/>
      </a:lnSpc>
      <a:spcAft>
        <a:spcPts val="600"/>
      </a:spcAft>
      <a:defRPr sz="1200" kern="1200">
        <a:solidFill>
          <a:schemeClr val="tx1"/>
        </a:solidFill>
        <a:latin typeface="Palatino Linotype" panose="0204050205050503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338" y="458788"/>
            <a:ext cx="6296025" cy="354171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20720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338" y="458788"/>
            <a:ext cx="6296025" cy="3541712"/>
          </a:xfrm>
        </p:spPr>
      </p:sp>
      <p:sp>
        <p:nvSpPr>
          <p:cNvPr id="3" name="Notes Placeholder 2"/>
          <p:cNvSpPr>
            <a:spLocks noGrp="1"/>
          </p:cNvSpPr>
          <p:nvPr>
            <p:ph type="body" idx="1"/>
          </p:nvPr>
        </p:nvSpPr>
        <p:spPr/>
        <p:txBody>
          <a:bodyPr/>
          <a:lstStyle/>
          <a:p>
            <a:r>
              <a:rPr lang="en-US" dirty="0"/>
              <a:t>The Large Load Industry Advisory Group met from April 2024 through January of 2025. During these meetings, WECC members, industry advocates, and others from the Electric Reliability Organization (ERO) kindly volunteered to share their experiences with large loads including challenges they have encountered, recommendations to mitigate risks, and potential opportunities for cooperation with data center customers. The information shared during these meetings has been incorporated into a Large Load Report prepared by Elevate Energy. WECC is currently reviewing the report and is targeting a release to the public by the end of this February. In addition to the report itself, WECC plans to put out educational content with the format TBD and the target audience being policy makers and the public at large. This content will likely include modules on what large load types there are, how do they differ, system performance risk, and resource adequacy concerns and will likely begin to roll out in March. On top of this, discussions from this group have led to an effort to add Large Loads to WECC’s Risk Register, which as I understand it is currently in progress. Then lastly, we would like to begin planning potential assessments that involve large load related scenarios later this year. Input from the Large Load Industry Advisory Group has been invaluable in helping us identify large load characteristics and metrics we need for modeling efforts, and we have updated our Loads and Resources Data Request to capture those this year. This group was incredibly informative and helpful and re-affirmed my belief that great collaboration yields great results. Though the group has been discontinued for now to allow us to focus on the above shown efforts, there is a high likelihood we will still be reaching out to those who have participated for their expertise as we begin those assessment efforts.</a:t>
            </a:r>
          </a:p>
        </p:txBody>
      </p:sp>
    </p:spTree>
    <p:extLst>
      <p:ext uri="{BB962C8B-B14F-4D97-AF65-F5344CB8AC3E}">
        <p14:creationId xmlns:p14="http://schemas.microsoft.com/office/powerpoint/2010/main" val="368273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338" y="458788"/>
            <a:ext cx="6296025" cy="3541712"/>
          </a:xfrm>
        </p:spPr>
      </p:sp>
      <p:sp>
        <p:nvSpPr>
          <p:cNvPr id="3" name="Notes Placeholder 2"/>
          <p:cNvSpPr>
            <a:spLocks noGrp="1"/>
          </p:cNvSpPr>
          <p:nvPr>
            <p:ph type="body" idx="1"/>
          </p:nvPr>
        </p:nvSpPr>
        <p:spPr/>
        <p:txBody>
          <a:bodyPr/>
          <a:lstStyle/>
          <a:p>
            <a:r>
              <a:rPr lang="en-US" dirty="0"/>
              <a:t>For those of you who were part of WECC’s Large Load Industry Advisory group, or if you are just interested in related efforts, the above shown task forces are active and you can stay plugged in by attending their meetings. Also, as mentioned, WECC will be performing additional efforts in the future centered around large loads, and we will surely need industry and member engagement in those, so please stay tuned there as well.  </a:t>
            </a:r>
          </a:p>
        </p:txBody>
      </p:sp>
    </p:spTree>
    <p:extLst>
      <p:ext uri="{BB962C8B-B14F-4D97-AF65-F5344CB8AC3E}">
        <p14:creationId xmlns:p14="http://schemas.microsoft.com/office/powerpoint/2010/main" val="3595550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338" y="458788"/>
            <a:ext cx="6296025" cy="354171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06249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4E4C09-7843-4926-B255-6FC4758B3C61}"/>
              </a:ext>
            </a:extLst>
          </p:cNvPr>
          <p:cNvSpPr/>
          <p:nvPr userDrawn="1"/>
        </p:nvSpPr>
        <p:spPr>
          <a:xfrm>
            <a:off x="6326154" y="4749281"/>
            <a:ext cx="5236680" cy="1850695"/>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5796308-FFA9-4928-8FDE-9FE30C6F1DA6}"/>
              </a:ext>
            </a:extLst>
          </p:cNvPr>
          <p:cNvSpPr/>
          <p:nvPr userDrawn="1"/>
        </p:nvSpPr>
        <p:spPr>
          <a:xfrm>
            <a:off x="6326154" y="334977"/>
            <a:ext cx="5236680" cy="4224179"/>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97EB4D16-4F91-4141-A870-7552A3F19B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50775" y="2560320"/>
            <a:ext cx="2331601" cy="1737360"/>
          </a:xfrm>
          <a:prstGeom prst="rect">
            <a:avLst/>
          </a:prstGeom>
        </p:spPr>
      </p:pic>
      <p:sp>
        <p:nvSpPr>
          <p:cNvPr id="10" name="Title 1">
            <a:extLst>
              <a:ext uri="{FF2B5EF4-FFF2-40B4-BE49-F238E27FC236}">
                <a16:creationId xmlns:a16="http://schemas.microsoft.com/office/drawing/2014/main" id="{095B6CEB-F062-4D08-82D8-D5E5185BEF40}"/>
              </a:ext>
            </a:extLst>
          </p:cNvPr>
          <p:cNvSpPr txBox="1">
            <a:spLocks/>
          </p:cNvSpPr>
          <p:nvPr userDrawn="1"/>
        </p:nvSpPr>
        <p:spPr>
          <a:xfrm>
            <a:off x="6725270" y="1424926"/>
            <a:ext cx="4424609" cy="513585"/>
          </a:xfrm>
          <a:prstGeom prst="rect">
            <a:avLst/>
          </a:prstGeom>
        </p:spPr>
        <p:txBody>
          <a:bodyPr vert="horz" lIns="91440" tIns="45720" rIns="91440" bIns="45720" rtlCol="0" anchor="b">
            <a:noAutofit/>
          </a:bodyPr>
          <a:lstStyle>
            <a:lvl1pPr algn="ctr" defTabSz="914400" rtl="0" eaLnBrk="1" latinLnBrk="0" hangingPunct="1">
              <a:lnSpc>
                <a:spcPct val="114000"/>
              </a:lnSpc>
              <a:spcBef>
                <a:spcPct val="0"/>
              </a:spcBef>
              <a:buNone/>
              <a:defRPr sz="2800" kern="1200">
                <a:solidFill>
                  <a:schemeClr val="bg1"/>
                </a:solidFill>
                <a:latin typeface="+mj-lt"/>
                <a:ea typeface="+mj-ea"/>
                <a:cs typeface="+mj-cs"/>
              </a:defRPr>
            </a:lvl1pPr>
          </a:lstStyle>
          <a:p>
            <a:endParaRPr lang="en-US" dirty="0">
              <a:latin typeface="Lucida Sans" panose="020B0602030504020204" pitchFamily="34" charset="0"/>
            </a:endParaRPr>
          </a:p>
        </p:txBody>
      </p:sp>
      <p:sp>
        <p:nvSpPr>
          <p:cNvPr id="17" name="Title 16">
            <a:extLst>
              <a:ext uri="{FF2B5EF4-FFF2-40B4-BE49-F238E27FC236}">
                <a16:creationId xmlns:a16="http://schemas.microsoft.com/office/drawing/2014/main" id="{BC690B0F-0A83-4758-A7B7-B8DC9AB472BA}"/>
              </a:ext>
            </a:extLst>
          </p:cNvPr>
          <p:cNvSpPr>
            <a:spLocks noGrp="1"/>
          </p:cNvSpPr>
          <p:nvPr>
            <p:ph type="title" hasCustomPrompt="1"/>
          </p:nvPr>
        </p:nvSpPr>
        <p:spPr>
          <a:xfrm>
            <a:off x="6559419" y="2891470"/>
            <a:ext cx="4742858" cy="537530"/>
          </a:xfrm>
        </p:spPr>
        <p:txBody>
          <a:bodyPr>
            <a:normAutofit/>
          </a:bodyPr>
          <a:lstStyle>
            <a:lvl1pPr algn="ctr">
              <a:lnSpc>
                <a:spcPct val="114000"/>
              </a:lnSpc>
              <a:spcBef>
                <a:spcPts val="600"/>
              </a:spcBef>
              <a:spcAft>
                <a:spcPts val="600"/>
              </a:spcAft>
              <a:defRPr sz="2000" b="0">
                <a:solidFill>
                  <a:schemeClr val="bg1"/>
                </a:solidFill>
              </a:defRPr>
            </a:lvl1pPr>
          </a:lstStyle>
          <a:p>
            <a:r>
              <a:rPr lang="en-US" dirty="0"/>
              <a:t>Month DD, </a:t>
            </a:r>
            <a:r>
              <a:rPr lang="en-US" dirty="0" err="1"/>
              <a:t>YYYY</a:t>
            </a:r>
            <a:endParaRPr lang="en-US" dirty="0"/>
          </a:p>
        </p:txBody>
      </p:sp>
      <p:sp>
        <p:nvSpPr>
          <p:cNvPr id="20" name="Text Placeholder 19">
            <a:extLst>
              <a:ext uri="{FF2B5EF4-FFF2-40B4-BE49-F238E27FC236}">
                <a16:creationId xmlns:a16="http://schemas.microsoft.com/office/drawing/2014/main" id="{87F85ED6-75CA-4DE2-B037-DDD7BEFE5752}"/>
              </a:ext>
            </a:extLst>
          </p:cNvPr>
          <p:cNvSpPr>
            <a:spLocks noGrp="1"/>
          </p:cNvSpPr>
          <p:nvPr>
            <p:ph type="body" sz="quarter" idx="10" hasCustomPrompt="1"/>
          </p:nvPr>
        </p:nvSpPr>
        <p:spPr>
          <a:xfrm>
            <a:off x="6559420" y="4944055"/>
            <a:ext cx="4742857" cy="1465797"/>
          </a:xfrm>
        </p:spPr>
        <p:txBody>
          <a:bodyPr anchor="ctr"/>
          <a:lstStyle>
            <a:lvl1pPr marL="0" indent="0" algn="ctr">
              <a:lnSpc>
                <a:spcPct val="114000"/>
              </a:lnSpc>
              <a:spcBef>
                <a:spcPts val="600"/>
              </a:spcBef>
              <a:spcAft>
                <a:spcPts val="600"/>
              </a:spcAft>
              <a:buNone/>
              <a:defRPr>
                <a:solidFill>
                  <a:schemeClr val="bg1"/>
                </a:solidFill>
              </a:defRPr>
            </a:lvl1pPr>
          </a:lstStyle>
          <a:p>
            <a:pPr lvl="0"/>
            <a:r>
              <a:rPr lang="en-US" dirty="0"/>
              <a:t>Presenter’s name and title</a:t>
            </a:r>
          </a:p>
        </p:txBody>
      </p:sp>
      <p:sp>
        <p:nvSpPr>
          <p:cNvPr id="24" name="Text Placeholder 23">
            <a:extLst>
              <a:ext uri="{FF2B5EF4-FFF2-40B4-BE49-F238E27FC236}">
                <a16:creationId xmlns:a16="http://schemas.microsoft.com/office/drawing/2014/main" id="{E065F58D-92FD-4E83-81A0-DFCF47C54C26}"/>
              </a:ext>
            </a:extLst>
          </p:cNvPr>
          <p:cNvSpPr>
            <a:spLocks noGrp="1"/>
          </p:cNvSpPr>
          <p:nvPr>
            <p:ph type="body" sz="quarter" idx="11" hasCustomPrompt="1"/>
          </p:nvPr>
        </p:nvSpPr>
        <p:spPr>
          <a:xfrm>
            <a:off x="6559419" y="1424926"/>
            <a:ext cx="4742858" cy="1369157"/>
          </a:xfrm>
        </p:spPr>
        <p:txBody>
          <a:bodyPr/>
          <a:lstStyle>
            <a:lvl1pPr marL="0" indent="0" algn="ctr">
              <a:lnSpc>
                <a:spcPct val="114000"/>
              </a:lnSpc>
              <a:spcBef>
                <a:spcPts val="600"/>
              </a:spcBef>
              <a:spcAft>
                <a:spcPts val="600"/>
              </a:spcAft>
              <a:buNone/>
              <a:defRPr>
                <a:solidFill>
                  <a:schemeClr val="bg1"/>
                </a:solidFill>
                <a:latin typeface="+mj-lt"/>
              </a:defRPr>
            </a:lvl1pPr>
          </a:lstStyle>
          <a:p>
            <a:pPr lvl="0"/>
            <a:r>
              <a:rPr lang="en-US" dirty="0"/>
              <a:t>Presentation Title</a:t>
            </a:r>
          </a:p>
        </p:txBody>
      </p:sp>
    </p:spTree>
    <p:custDataLst>
      <p:tags r:id="rId1"/>
    </p:custDataLst>
    <p:extLst>
      <p:ext uri="{BB962C8B-B14F-4D97-AF65-F5344CB8AC3E}">
        <p14:creationId xmlns:p14="http://schemas.microsoft.com/office/powerpoint/2010/main" val="233416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ultiple Presenters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4E4C09-7843-4926-B255-6FC4758B3C61}"/>
              </a:ext>
            </a:extLst>
          </p:cNvPr>
          <p:cNvSpPr/>
          <p:nvPr userDrawn="1"/>
        </p:nvSpPr>
        <p:spPr>
          <a:xfrm>
            <a:off x="4749281" y="3775318"/>
            <a:ext cx="6813553" cy="2783756"/>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75796308-FFA9-4928-8FDE-9FE30C6F1DA6}"/>
              </a:ext>
            </a:extLst>
          </p:cNvPr>
          <p:cNvSpPr/>
          <p:nvPr userDrawn="1"/>
        </p:nvSpPr>
        <p:spPr>
          <a:xfrm>
            <a:off x="4749282" y="334977"/>
            <a:ext cx="6813553" cy="3291119"/>
          </a:xfrm>
          <a:prstGeom prst="rect">
            <a:avLst/>
          </a:prstGeom>
          <a:solidFill>
            <a:srgbClr val="00395D"/>
          </a:solidFill>
          <a:ln w="57150" cmpd="dbl">
            <a:solidFill>
              <a:srgbClr val="0039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97EB4D16-4F91-4141-A870-7552A3F19B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72277" y="2564906"/>
            <a:ext cx="2331601" cy="1737360"/>
          </a:xfrm>
          <a:prstGeom prst="rect">
            <a:avLst/>
          </a:prstGeom>
        </p:spPr>
      </p:pic>
      <p:sp>
        <p:nvSpPr>
          <p:cNvPr id="10" name="Title 1">
            <a:extLst>
              <a:ext uri="{FF2B5EF4-FFF2-40B4-BE49-F238E27FC236}">
                <a16:creationId xmlns:a16="http://schemas.microsoft.com/office/drawing/2014/main" id="{095B6CEB-F062-4D08-82D8-D5E5185BEF40}"/>
              </a:ext>
            </a:extLst>
          </p:cNvPr>
          <p:cNvSpPr txBox="1">
            <a:spLocks/>
          </p:cNvSpPr>
          <p:nvPr userDrawn="1"/>
        </p:nvSpPr>
        <p:spPr>
          <a:xfrm>
            <a:off x="6725270" y="1424926"/>
            <a:ext cx="4424609" cy="513585"/>
          </a:xfrm>
          <a:prstGeom prst="rect">
            <a:avLst/>
          </a:prstGeom>
        </p:spPr>
        <p:txBody>
          <a:bodyPr vert="horz" lIns="91440" tIns="45720" rIns="91440" bIns="45720" rtlCol="0" anchor="b">
            <a:noAutofit/>
          </a:bodyPr>
          <a:lstStyle>
            <a:lvl1pPr algn="ctr" defTabSz="914400" rtl="0" eaLnBrk="1" latinLnBrk="0" hangingPunct="1">
              <a:lnSpc>
                <a:spcPct val="114000"/>
              </a:lnSpc>
              <a:spcBef>
                <a:spcPct val="0"/>
              </a:spcBef>
              <a:buNone/>
              <a:defRPr sz="2800" kern="1200">
                <a:solidFill>
                  <a:schemeClr val="bg1"/>
                </a:solidFill>
                <a:latin typeface="+mj-lt"/>
                <a:ea typeface="+mj-ea"/>
                <a:cs typeface="+mj-cs"/>
              </a:defRPr>
            </a:lvl1pPr>
          </a:lstStyle>
          <a:p>
            <a:endParaRPr lang="en-US" dirty="0">
              <a:latin typeface="Lucida Sans" panose="020B0602030504020204" pitchFamily="34" charset="0"/>
            </a:endParaRPr>
          </a:p>
        </p:txBody>
      </p:sp>
      <p:sp>
        <p:nvSpPr>
          <p:cNvPr id="17" name="Title 16">
            <a:extLst>
              <a:ext uri="{FF2B5EF4-FFF2-40B4-BE49-F238E27FC236}">
                <a16:creationId xmlns:a16="http://schemas.microsoft.com/office/drawing/2014/main" id="{BC690B0F-0A83-4758-A7B7-B8DC9AB472BA}"/>
              </a:ext>
            </a:extLst>
          </p:cNvPr>
          <p:cNvSpPr>
            <a:spLocks noGrp="1"/>
          </p:cNvSpPr>
          <p:nvPr>
            <p:ph type="title" hasCustomPrompt="1"/>
          </p:nvPr>
        </p:nvSpPr>
        <p:spPr>
          <a:xfrm>
            <a:off x="4935895" y="2714128"/>
            <a:ext cx="6366384" cy="537530"/>
          </a:xfrm>
        </p:spPr>
        <p:txBody>
          <a:bodyPr>
            <a:normAutofit/>
          </a:bodyPr>
          <a:lstStyle>
            <a:lvl1pPr algn="ctr">
              <a:lnSpc>
                <a:spcPct val="114000"/>
              </a:lnSpc>
              <a:spcBef>
                <a:spcPts val="600"/>
              </a:spcBef>
              <a:spcAft>
                <a:spcPts val="600"/>
              </a:spcAft>
              <a:defRPr sz="2000" b="0">
                <a:solidFill>
                  <a:schemeClr val="bg1"/>
                </a:solidFill>
              </a:defRPr>
            </a:lvl1pPr>
          </a:lstStyle>
          <a:p>
            <a:r>
              <a:rPr lang="en-US" dirty="0"/>
              <a:t>Month DD, </a:t>
            </a:r>
            <a:r>
              <a:rPr lang="en-US" dirty="0" err="1"/>
              <a:t>YYYY</a:t>
            </a:r>
            <a:endParaRPr lang="en-US" dirty="0"/>
          </a:p>
        </p:txBody>
      </p:sp>
      <p:sp>
        <p:nvSpPr>
          <p:cNvPr id="20" name="Text Placeholder 19">
            <a:extLst>
              <a:ext uri="{FF2B5EF4-FFF2-40B4-BE49-F238E27FC236}">
                <a16:creationId xmlns:a16="http://schemas.microsoft.com/office/drawing/2014/main" id="{87F85ED6-75CA-4DE2-B037-DDD7BEFE5752}"/>
              </a:ext>
            </a:extLst>
          </p:cNvPr>
          <p:cNvSpPr>
            <a:spLocks noGrp="1"/>
          </p:cNvSpPr>
          <p:nvPr>
            <p:ph type="body" sz="quarter" idx="10" hasCustomPrompt="1"/>
          </p:nvPr>
        </p:nvSpPr>
        <p:spPr>
          <a:xfrm>
            <a:off x="4935894" y="3965510"/>
            <a:ext cx="6366384" cy="2444343"/>
          </a:xfrm>
        </p:spPr>
        <p:txBody>
          <a:bodyPr anchor="ctr"/>
          <a:lstStyle>
            <a:lvl1pPr marL="0" indent="0" algn="ctr">
              <a:lnSpc>
                <a:spcPct val="114000"/>
              </a:lnSpc>
              <a:spcBef>
                <a:spcPts val="600"/>
              </a:spcBef>
              <a:spcAft>
                <a:spcPts val="600"/>
              </a:spcAft>
              <a:buNone/>
              <a:defRPr>
                <a:solidFill>
                  <a:schemeClr val="bg1"/>
                </a:solidFill>
              </a:defRPr>
            </a:lvl1pPr>
          </a:lstStyle>
          <a:p>
            <a:pPr lvl="0"/>
            <a:r>
              <a:rPr lang="en-US" dirty="0"/>
              <a:t>Presenter’s name and title</a:t>
            </a:r>
          </a:p>
        </p:txBody>
      </p:sp>
      <p:sp>
        <p:nvSpPr>
          <p:cNvPr id="24" name="Text Placeholder 23">
            <a:extLst>
              <a:ext uri="{FF2B5EF4-FFF2-40B4-BE49-F238E27FC236}">
                <a16:creationId xmlns:a16="http://schemas.microsoft.com/office/drawing/2014/main" id="{E065F58D-92FD-4E83-81A0-DFCF47C54C26}"/>
              </a:ext>
            </a:extLst>
          </p:cNvPr>
          <p:cNvSpPr>
            <a:spLocks noGrp="1"/>
          </p:cNvSpPr>
          <p:nvPr>
            <p:ph type="body" sz="quarter" idx="11" hasCustomPrompt="1"/>
          </p:nvPr>
        </p:nvSpPr>
        <p:spPr>
          <a:xfrm>
            <a:off x="4935894" y="1091682"/>
            <a:ext cx="6366379" cy="1525683"/>
          </a:xfrm>
        </p:spPr>
        <p:txBody>
          <a:bodyPr/>
          <a:lstStyle>
            <a:lvl1pPr marL="0" indent="0" algn="ctr">
              <a:lnSpc>
                <a:spcPct val="114000"/>
              </a:lnSpc>
              <a:spcBef>
                <a:spcPts val="600"/>
              </a:spcBef>
              <a:spcAft>
                <a:spcPts val="600"/>
              </a:spcAft>
              <a:buNone/>
              <a:defRPr>
                <a:solidFill>
                  <a:schemeClr val="bg1"/>
                </a:solidFill>
                <a:latin typeface="+mj-lt"/>
              </a:defRPr>
            </a:lvl1pPr>
          </a:lstStyle>
          <a:p>
            <a:pPr lvl="0"/>
            <a:r>
              <a:rPr lang="en-US" dirty="0"/>
              <a:t>Presentation Title</a:t>
            </a:r>
          </a:p>
        </p:txBody>
      </p:sp>
    </p:spTree>
    <p:custDataLst>
      <p:tags r:id="rId1"/>
    </p:custDataLst>
    <p:extLst>
      <p:ext uri="{BB962C8B-B14F-4D97-AF65-F5344CB8AC3E}">
        <p14:creationId xmlns:p14="http://schemas.microsoft.com/office/powerpoint/2010/main" val="412068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6FD-B39F-4769-B98B-B1F3FB028DD4}"/>
              </a:ext>
            </a:extLst>
          </p:cNvPr>
          <p:cNvSpPr>
            <a:spLocks noGrp="1"/>
          </p:cNvSpPr>
          <p:nvPr>
            <p:ph type="title" hasCustomPrompt="1"/>
          </p:nvPr>
        </p:nvSpPr>
        <p:spPr>
          <a:xfrm>
            <a:off x="457200" y="365125"/>
            <a:ext cx="11247120" cy="685800"/>
          </a:xfrm>
          <a:prstGeom prst="rect">
            <a:avLst/>
          </a:prstGeom>
        </p:spPr>
        <p:txBody>
          <a:bodyPr>
            <a:normAutofit/>
          </a:bodyPr>
          <a:lstStyle>
            <a:lvl1pPr algn="ctr">
              <a:defRPr sz="4000" b="1">
                <a:solidFill>
                  <a:schemeClr val="accent1"/>
                </a:solidFill>
              </a:defRPr>
            </a:lvl1pPr>
          </a:lstStyle>
          <a:p>
            <a:r>
              <a:rPr lang="en-US" dirty="0"/>
              <a:t>Section Title</a:t>
            </a:r>
          </a:p>
        </p:txBody>
      </p:sp>
      <p:sp>
        <p:nvSpPr>
          <p:cNvPr id="7" name="Content Placeholder 2">
            <a:extLst>
              <a:ext uri="{FF2B5EF4-FFF2-40B4-BE49-F238E27FC236}">
                <a16:creationId xmlns:a16="http://schemas.microsoft.com/office/drawing/2014/main" id="{0C8EB0F7-3837-403F-88C2-1BBB8D335E72}"/>
              </a:ext>
            </a:extLst>
          </p:cNvPr>
          <p:cNvSpPr>
            <a:spLocks noGrp="1"/>
          </p:cNvSpPr>
          <p:nvPr>
            <p:ph idx="1"/>
          </p:nvPr>
        </p:nvSpPr>
        <p:spPr>
          <a:xfrm>
            <a:off x="457200" y="1426035"/>
            <a:ext cx="11247120" cy="4764453"/>
          </a:xfrm>
          <a:prstGeom prst="rect">
            <a:avLst/>
          </a:prstGeom>
        </p:spPr>
        <p:txBody>
          <a:bodyPr/>
          <a:lstStyle>
            <a:lvl1pPr marL="457200" indent="-457200">
              <a:lnSpc>
                <a:spcPct val="114000"/>
              </a:lnSpc>
              <a:spcBef>
                <a:spcPts val="600"/>
              </a:spcBef>
              <a:spcAft>
                <a:spcPts val="600"/>
              </a:spcAft>
              <a:buFont typeface="Wingdings" panose="05000000000000000000" pitchFamily="2" charset="2"/>
              <a:buChar char="§"/>
              <a:defRPr/>
            </a:lvl1pPr>
            <a:lvl2pPr marL="914400" indent="-457200">
              <a:lnSpc>
                <a:spcPct val="114000"/>
              </a:lnSpc>
              <a:spcBef>
                <a:spcPts val="600"/>
              </a:spcBef>
              <a:spcAft>
                <a:spcPts val="600"/>
              </a:spcAft>
              <a:defRPr/>
            </a:lvl2pPr>
            <a:lvl3pPr marL="1371600" indent="-457200">
              <a:lnSpc>
                <a:spcPct val="114000"/>
              </a:lnSpc>
              <a:spcBef>
                <a:spcPts val="600"/>
              </a:spcBef>
              <a:spcAft>
                <a:spcPts val="600"/>
              </a:spcAft>
              <a:buSzPct val="75000"/>
              <a:buFont typeface="Courier New" panose="02070309020205020404" pitchFamily="49" charset="0"/>
              <a:buChar char="o"/>
              <a:defRPr/>
            </a:lvl3pPr>
            <a:lvl4pPr marL="1828800" indent="-457200">
              <a:lnSpc>
                <a:spcPct val="114000"/>
              </a:lnSpc>
              <a:spcBef>
                <a:spcPts val="600"/>
              </a:spcBef>
              <a:spcAft>
                <a:spcPts val="600"/>
              </a:spcAft>
              <a:buFont typeface="Wingdings" panose="05000000000000000000" pitchFamily="2" charset="2"/>
              <a:buChar char="§"/>
              <a:defRPr/>
            </a:lvl4pPr>
            <a:lvl5pPr marL="2286000" indent="-457200">
              <a:lnSpc>
                <a:spcPct val="114000"/>
              </a:lnSpc>
              <a:spcBef>
                <a:spcPts val="60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a:extLst>
              <a:ext uri="{FF2B5EF4-FFF2-40B4-BE49-F238E27FC236}">
                <a16:creationId xmlns:a16="http://schemas.microsoft.com/office/drawing/2014/main" id="{5E12D5DA-BE2C-4D90-8490-CFE7B71B8181}"/>
              </a:ext>
            </a:extLst>
          </p:cNvPr>
          <p:cNvCxnSpPr>
            <a:cxnSpLocks/>
          </p:cNvCxnSpPr>
          <p:nvPr userDrawn="1"/>
        </p:nvCxnSpPr>
        <p:spPr>
          <a:xfrm>
            <a:off x="0" y="1090570"/>
            <a:ext cx="12192000" cy="0"/>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81C00F1-2E87-4CC2-99C1-19126C32CB6B}"/>
              </a:ext>
            </a:extLst>
          </p:cNvPr>
          <p:cNvCxnSpPr>
            <a:cxnSpLocks/>
          </p:cNvCxnSpPr>
          <p:nvPr userDrawn="1"/>
        </p:nvCxnSpPr>
        <p:spPr>
          <a:xfrm>
            <a:off x="1424120" y="6557777"/>
            <a:ext cx="9950246" cy="1"/>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sp>
        <p:nvSpPr>
          <p:cNvPr id="19" name="Slide Number Placeholder 5">
            <a:extLst>
              <a:ext uri="{FF2B5EF4-FFF2-40B4-BE49-F238E27FC236}">
                <a16:creationId xmlns:a16="http://schemas.microsoft.com/office/drawing/2014/main" id="{85DBE6CB-D5DE-4141-8761-7283C9C3FD1B}"/>
              </a:ext>
            </a:extLst>
          </p:cNvPr>
          <p:cNvSpPr>
            <a:spLocks noGrp="1"/>
          </p:cNvSpPr>
          <p:nvPr>
            <p:ph type="sldNum" sz="quarter" idx="4"/>
          </p:nvPr>
        </p:nvSpPr>
        <p:spPr>
          <a:xfrm>
            <a:off x="8991601" y="6356350"/>
            <a:ext cx="2886546" cy="365125"/>
          </a:xfrm>
          <a:prstGeom prst="rect">
            <a:avLst/>
          </a:prstGeom>
        </p:spPr>
        <p:txBody>
          <a:bodyPr vert="horz" lIns="91440" tIns="45720" rIns="91440" bIns="45720" rtlCol="0" anchor="ctr"/>
          <a:lstStyle>
            <a:lvl1pPr algn="r">
              <a:defRPr sz="1200">
                <a:solidFill>
                  <a:schemeClr val="accent3"/>
                </a:solidFill>
                <a:latin typeface="+mj-lt"/>
              </a:defRPr>
            </a:lvl1pPr>
          </a:lstStyle>
          <a:p>
            <a:fld id="{7B3698F8-BEBC-4075-95C8-28A2E732D13F}" type="slidenum">
              <a:rPr lang="en-US" smtClean="0"/>
              <a:pPr/>
              <a:t>‹#›</a:t>
            </a:fld>
            <a:endParaRPr lang="en-US" dirty="0"/>
          </a:p>
        </p:txBody>
      </p:sp>
      <p:pic>
        <p:nvPicPr>
          <p:cNvPr id="3" name="Picture 2">
            <a:extLst>
              <a:ext uri="{FF2B5EF4-FFF2-40B4-BE49-F238E27FC236}">
                <a16:creationId xmlns:a16="http://schemas.microsoft.com/office/drawing/2014/main" id="{CB1D3CC9-B64E-10D9-49AF-47B62461D4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226" y="6401752"/>
            <a:ext cx="1100217" cy="274320"/>
          </a:xfrm>
          <a:prstGeom prst="rect">
            <a:avLst/>
          </a:prstGeom>
        </p:spPr>
      </p:pic>
    </p:spTree>
    <p:custDataLst>
      <p:tags r:id="rId1"/>
    </p:custDataLst>
    <p:extLst>
      <p:ext uri="{BB962C8B-B14F-4D97-AF65-F5344CB8AC3E}">
        <p14:creationId xmlns:p14="http://schemas.microsoft.com/office/powerpoint/2010/main" val="374651683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36FD-B39F-4769-B98B-B1F3FB028DD4}"/>
              </a:ext>
            </a:extLst>
          </p:cNvPr>
          <p:cNvSpPr>
            <a:spLocks noGrp="1"/>
          </p:cNvSpPr>
          <p:nvPr>
            <p:ph type="title" hasCustomPrompt="1"/>
          </p:nvPr>
        </p:nvSpPr>
        <p:spPr>
          <a:xfrm>
            <a:off x="472440" y="2215958"/>
            <a:ext cx="11247120" cy="685800"/>
          </a:xfrm>
          <a:prstGeom prst="rect">
            <a:avLst/>
          </a:prstGeom>
        </p:spPr>
        <p:txBody>
          <a:bodyPr>
            <a:noAutofit/>
          </a:bodyPr>
          <a:lstStyle>
            <a:lvl1pPr algn="ctr">
              <a:lnSpc>
                <a:spcPct val="114000"/>
              </a:lnSpc>
              <a:spcBef>
                <a:spcPts val="600"/>
              </a:spcBef>
              <a:spcAft>
                <a:spcPts val="600"/>
              </a:spcAft>
              <a:defRPr sz="4000" b="1">
                <a:solidFill>
                  <a:schemeClr val="accent1"/>
                </a:solidFill>
              </a:defRPr>
            </a:lvl1pPr>
          </a:lstStyle>
          <a:p>
            <a:r>
              <a:rPr lang="en-US" dirty="0"/>
              <a:t>Section Divider Title</a:t>
            </a:r>
          </a:p>
        </p:txBody>
      </p:sp>
      <p:cxnSp>
        <p:nvCxnSpPr>
          <p:cNvPr id="9" name="Straight Connector 8">
            <a:extLst>
              <a:ext uri="{FF2B5EF4-FFF2-40B4-BE49-F238E27FC236}">
                <a16:creationId xmlns:a16="http://schemas.microsoft.com/office/drawing/2014/main" id="{481C00F1-2E87-4CC2-99C1-19126C32CB6B}"/>
              </a:ext>
            </a:extLst>
          </p:cNvPr>
          <p:cNvCxnSpPr>
            <a:cxnSpLocks/>
          </p:cNvCxnSpPr>
          <p:nvPr userDrawn="1"/>
        </p:nvCxnSpPr>
        <p:spPr>
          <a:xfrm>
            <a:off x="1424120" y="6557777"/>
            <a:ext cx="9950246" cy="1"/>
          </a:xfrm>
          <a:prstGeom prst="line">
            <a:avLst/>
          </a:prstGeom>
          <a:ln w="28575">
            <a:solidFill>
              <a:srgbClr val="00395D"/>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CAB18C40-D15C-46F1-9FC5-3B5CBC5370E1}"/>
              </a:ext>
            </a:extLst>
          </p:cNvPr>
          <p:cNvSpPr>
            <a:spLocks noGrp="1"/>
          </p:cNvSpPr>
          <p:nvPr>
            <p:ph type="sldNum" sz="quarter" idx="4"/>
          </p:nvPr>
        </p:nvSpPr>
        <p:spPr>
          <a:xfrm>
            <a:off x="8991601" y="6356350"/>
            <a:ext cx="2886546" cy="365125"/>
          </a:xfrm>
          <a:prstGeom prst="rect">
            <a:avLst/>
          </a:prstGeom>
        </p:spPr>
        <p:txBody>
          <a:bodyPr vert="horz" lIns="91440" tIns="45720" rIns="91440" bIns="45720" rtlCol="0" anchor="ctr"/>
          <a:lstStyle>
            <a:lvl1pPr algn="r">
              <a:defRPr sz="1200">
                <a:solidFill>
                  <a:schemeClr val="accent3"/>
                </a:solidFill>
                <a:latin typeface="+mj-lt"/>
              </a:defRPr>
            </a:lvl1pPr>
          </a:lstStyle>
          <a:p>
            <a:fld id="{7B3698F8-BEBC-4075-95C8-28A2E732D13F}" type="slidenum">
              <a:rPr lang="en-US" smtClean="0"/>
              <a:pPr/>
              <a:t>‹#›</a:t>
            </a:fld>
            <a:endParaRPr lang="en-US" dirty="0"/>
          </a:p>
        </p:txBody>
      </p:sp>
      <p:pic>
        <p:nvPicPr>
          <p:cNvPr id="3" name="Picture 2">
            <a:extLst>
              <a:ext uri="{FF2B5EF4-FFF2-40B4-BE49-F238E27FC236}">
                <a16:creationId xmlns:a16="http://schemas.microsoft.com/office/drawing/2014/main" id="{010FC8B4-BFF9-FAA5-6BAD-DD9C16104D9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226" y="6401752"/>
            <a:ext cx="1100217" cy="274320"/>
          </a:xfrm>
          <a:prstGeom prst="rect">
            <a:avLst/>
          </a:prstGeom>
        </p:spPr>
      </p:pic>
    </p:spTree>
    <p:custDataLst>
      <p:tags r:id="rId1"/>
    </p:custDataLst>
    <p:extLst>
      <p:ext uri="{BB962C8B-B14F-4D97-AF65-F5344CB8AC3E}">
        <p14:creationId xmlns:p14="http://schemas.microsoft.com/office/powerpoint/2010/main" val="32340392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page Graphic">
    <p:bg>
      <p:bgRef idx="1001">
        <a:schemeClr val="bg1"/>
      </p:bgRef>
    </p:bg>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0C8EB0F7-3837-403F-88C2-1BBB8D335E72}"/>
              </a:ext>
            </a:extLst>
          </p:cNvPr>
          <p:cNvSpPr>
            <a:spLocks noGrp="1"/>
          </p:cNvSpPr>
          <p:nvPr>
            <p:ph idx="1" hasCustomPrompt="1"/>
          </p:nvPr>
        </p:nvSpPr>
        <p:spPr>
          <a:xfrm>
            <a:off x="0" y="0"/>
            <a:ext cx="12192000" cy="6858000"/>
          </a:xfrm>
          <a:prstGeom prst="rect">
            <a:avLst/>
          </a:prstGeom>
        </p:spPr>
        <p:txBody>
          <a:bodyPr anchor="ctr"/>
          <a:lstStyle>
            <a:lvl1pPr marL="0" indent="0" algn="ctr">
              <a:lnSpc>
                <a:spcPct val="114000"/>
              </a:lnSpc>
              <a:spcBef>
                <a:spcPts val="600"/>
              </a:spcBef>
              <a:buFont typeface="Wingdings" panose="05000000000000000000" pitchFamily="2" charset="2"/>
              <a:buNone/>
              <a:defRPr/>
            </a:lvl1pPr>
            <a:lvl2pPr marL="914400" indent="-457200">
              <a:lnSpc>
                <a:spcPct val="114000"/>
              </a:lnSpc>
              <a:spcBef>
                <a:spcPts val="600"/>
              </a:spcBef>
              <a:defRPr/>
            </a:lvl2pPr>
            <a:lvl3pPr marL="1371600" indent="-457200">
              <a:lnSpc>
                <a:spcPct val="114000"/>
              </a:lnSpc>
              <a:spcBef>
                <a:spcPts val="600"/>
              </a:spcBef>
              <a:buSzPct val="75000"/>
              <a:buFont typeface="Courier New" panose="02070309020205020404" pitchFamily="49" charset="0"/>
              <a:buChar char="o"/>
              <a:defRPr/>
            </a:lvl3pPr>
            <a:lvl4pPr marL="1828800" indent="-457200">
              <a:lnSpc>
                <a:spcPct val="114000"/>
              </a:lnSpc>
              <a:spcBef>
                <a:spcPts val="600"/>
              </a:spcBef>
              <a:buFont typeface="Wingdings" panose="05000000000000000000" pitchFamily="2" charset="2"/>
              <a:buChar char="§"/>
              <a:defRPr/>
            </a:lvl4pPr>
            <a:lvl5pPr marL="2286000" indent="-457200">
              <a:lnSpc>
                <a:spcPct val="114000"/>
              </a:lnSpc>
              <a:spcBef>
                <a:spcPts val="600"/>
              </a:spcBef>
              <a:defRPr/>
            </a:lvl5pPr>
          </a:lstStyle>
          <a:p>
            <a:pPr lvl="0"/>
            <a:r>
              <a:rPr lang="en-US" dirty="0"/>
              <a:t>&lt;&lt;Use this slide for full-page graphics. </a:t>
            </a:r>
            <a:br>
              <a:rPr lang="en-US" dirty="0"/>
            </a:br>
            <a:r>
              <a:rPr lang="en-US" dirty="0"/>
              <a:t>You may cover up the WECC logo and </a:t>
            </a:r>
            <a:br>
              <a:rPr lang="en-US" dirty="0"/>
            </a:br>
            <a:r>
              <a:rPr lang="en-US" dirty="0"/>
              <a:t>page number if your design calls for it.&gt;&gt;</a:t>
            </a:r>
          </a:p>
        </p:txBody>
      </p:sp>
      <p:pic>
        <p:nvPicPr>
          <p:cNvPr id="2" name="Picture 1">
            <a:extLst>
              <a:ext uri="{FF2B5EF4-FFF2-40B4-BE49-F238E27FC236}">
                <a16:creationId xmlns:a16="http://schemas.microsoft.com/office/drawing/2014/main" id="{10E7D716-B085-8B46-7BBE-FF2D170EAD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226" y="6401752"/>
            <a:ext cx="1100217" cy="274320"/>
          </a:xfrm>
          <a:prstGeom prst="rect">
            <a:avLst/>
          </a:prstGeom>
        </p:spPr>
      </p:pic>
    </p:spTree>
    <p:custDataLst>
      <p:tags r:id="rId1"/>
    </p:custDataLst>
    <p:extLst>
      <p:ext uri="{BB962C8B-B14F-4D97-AF65-F5344CB8AC3E}">
        <p14:creationId xmlns:p14="http://schemas.microsoft.com/office/powerpoint/2010/main" val="3969855271"/>
      </p:ext>
    </p:extLst>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94C4273-0E20-4D97-8D1E-E2F5C3CBB8E1}"/>
              </a:ext>
            </a:extLst>
          </p:cNvPr>
          <p:cNvSpPr txBox="1"/>
          <p:nvPr userDrawn="1"/>
        </p:nvSpPr>
        <p:spPr>
          <a:xfrm>
            <a:off x="4743231" y="3023786"/>
            <a:ext cx="3531888" cy="769441"/>
          </a:xfrm>
          <a:prstGeom prst="rect">
            <a:avLst/>
          </a:prstGeom>
          <a:noFill/>
        </p:spPr>
        <p:txBody>
          <a:bodyPr wrap="square" rtlCol="0">
            <a:spAutoFit/>
          </a:bodyPr>
          <a:lstStyle/>
          <a:p>
            <a:r>
              <a:rPr lang="en-US" sz="4400" b="1" kern="1200" dirty="0">
                <a:solidFill>
                  <a:schemeClr val="bg1"/>
                </a:solidFill>
                <a:latin typeface="Lucida Sans" panose="020B0602030504020204" pitchFamily="34" charset="0"/>
                <a:ea typeface="+mj-ea"/>
                <a:cs typeface="+mj-cs"/>
              </a:rPr>
              <a:t>Contact:</a:t>
            </a:r>
          </a:p>
        </p:txBody>
      </p:sp>
      <p:sp>
        <p:nvSpPr>
          <p:cNvPr id="2" name="Rectangle 1">
            <a:extLst>
              <a:ext uri="{FF2B5EF4-FFF2-40B4-BE49-F238E27FC236}">
                <a16:creationId xmlns:a16="http://schemas.microsoft.com/office/drawing/2014/main" id="{373AD9B5-CE5B-0001-3846-0F4DD40D6DB4}"/>
              </a:ext>
            </a:extLst>
          </p:cNvPr>
          <p:cNvSpPr/>
          <p:nvPr userDrawn="1"/>
        </p:nvSpPr>
        <p:spPr>
          <a:xfrm>
            <a:off x="-1" y="1"/>
            <a:ext cx="4795024" cy="6857999"/>
          </a:xfrm>
          <a:prstGeom prst="rect">
            <a:avLst/>
          </a:prstGeom>
          <a:gradFill flip="none" rotWithShape="1">
            <a:gsLst>
              <a:gs pos="43000">
                <a:srgbClr val="003A5D"/>
              </a:gs>
              <a:gs pos="71000">
                <a:srgbClr val="003A5D">
                  <a:alpha val="63000"/>
                </a:srgbClr>
              </a:gs>
              <a:gs pos="100000">
                <a:srgbClr val="003A5D">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Content Placeholder 3" descr="Text&#10;&#10;Description automatically generated with medium confidence">
            <a:extLst>
              <a:ext uri="{FF2B5EF4-FFF2-40B4-BE49-F238E27FC236}">
                <a16:creationId xmlns:a16="http://schemas.microsoft.com/office/drawing/2014/main" id="{ED965FF0-5EF6-84F2-1492-9C0BE03BE1C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09351" y="3429000"/>
            <a:ext cx="3271784" cy="1048605"/>
          </a:xfrm>
          <a:prstGeom prst="rect">
            <a:avLst/>
          </a:prstGeom>
        </p:spPr>
      </p:pic>
      <p:sp>
        <p:nvSpPr>
          <p:cNvPr id="4" name="TextBox 3">
            <a:extLst>
              <a:ext uri="{FF2B5EF4-FFF2-40B4-BE49-F238E27FC236}">
                <a16:creationId xmlns:a16="http://schemas.microsoft.com/office/drawing/2014/main" id="{28FCC363-F413-6A2D-FDD3-32AC802014A6}"/>
              </a:ext>
            </a:extLst>
          </p:cNvPr>
          <p:cNvSpPr txBox="1"/>
          <p:nvPr userDrawn="1"/>
        </p:nvSpPr>
        <p:spPr>
          <a:xfrm>
            <a:off x="7547979" y="4689446"/>
            <a:ext cx="2569143" cy="446276"/>
          </a:xfrm>
          <a:prstGeom prst="rect">
            <a:avLst/>
          </a:prstGeom>
          <a:noFill/>
        </p:spPr>
        <p:txBody>
          <a:bodyPr wrap="square" rtlCol="0">
            <a:spAutoFit/>
          </a:bodyPr>
          <a:lstStyle/>
          <a:p>
            <a:pPr algn="ctr"/>
            <a:r>
              <a:rPr lang="en-US" sz="2300" b="1" dirty="0">
                <a:solidFill>
                  <a:srgbClr val="003A5D"/>
                </a:solidFill>
                <a:latin typeface="Lucida Sans" panose="020B0602030504020204" pitchFamily="34" charset="0"/>
              </a:rPr>
              <a:t>www.wecc.org</a:t>
            </a:r>
          </a:p>
        </p:txBody>
      </p:sp>
      <p:cxnSp>
        <p:nvCxnSpPr>
          <p:cNvPr id="5" name="Straight Connector 4">
            <a:extLst>
              <a:ext uri="{FF2B5EF4-FFF2-40B4-BE49-F238E27FC236}">
                <a16:creationId xmlns:a16="http://schemas.microsoft.com/office/drawing/2014/main" id="{158D76B0-FA28-8B65-5BC6-3C9BAE5284A4}"/>
              </a:ext>
            </a:extLst>
          </p:cNvPr>
          <p:cNvCxnSpPr>
            <a:cxnSpLocks/>
          </p:cNvCxnSpPr>
          <p:nvPr userDrawn="1"/>
        </p:nvCxnSpPr>
        <p:spPr>
          <a:xfrm>
            <a:off x="7547980" y="4689446"/>
            <a:ext cx="2569143" cy="0"/>
          </a:xfrm>
          <a:prstGeom prst="line">
            <a:avLst/>
          </a:prstGeom>
          <a:ln w="19050">
            <a:solidFill>
              <a:srgbClr val="003A5D"/>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77798261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9E7634-64B8-43AC-9516-7C6B651C0A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5ABCDC-04F3-4A6E-8F62-B74D662323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AE941-48AD-4D62-99B5-CE55E4605C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7AD4B-0FE2-4D9F-815D-0DCA0A45F14B}" type="datetime1">
              <a:rPr lang="en-US" smtClean="0"/>
              <a:t>2/18/2025</a:t>
            </a:fld>
            <a:endParaRPr lang="en-US" dirty="0"/>
          </a:p>
        </p:txBody>
      </p:sp>
      <p:sp>
        <p:nvSpPr>
          <p:cNvPr id="5" name="Footer Placeholder 4">
            <a:extLst>
              <a:ext uri="{FF2B5EF4-FFF2-40B4-BE49-F238E27FC236}">
                <a16:creationId xmlns:a16="http://schemas.microsoft.com/office/drawing/2014/main" id="{BE1680A1-78BE-46DD-A312-94CB9A0B9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833B5A7-E604-47B7-BF43-274C815C86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698F8-BEBC-4075-95C8-28A2E732D13F}" type="slidenum">
              <a:rPr lang="en-US" smtClean="0"/>
              <a:t>‹#›</a:t>
            </a:fld>
            <a:endParaRPr lang="en-US" dirty="0"/>
          </a:p>
        </p:txBody>
      </p:sp>
      <p:sp>
        <p:nvSpPr>
          <p:cNvPr id="8" name="MSIPCMContentMarking" descr="{&quot;HashCode&quot;:1993246249,&quot;Placement&quot;:&quot;Header&quot;,&quot;Top&quot;:0.0,&quot;Left&quot;:451.989227,&quot;SlideWidth&quot;:960,&quot;SlideHeight&quot;:540}">
            <a:extLst>
              <a:ext uri="{FF2B5EF4-FFF2-40B4-BE49-F238E27FC236}">
                <a16:creationId xmlns:a16="http://schemas.microsoft.com/office/drawing/2014/main" id="{24CDFE27-43C4-A55F-D06E-9F8091363956}"/>
              </a:ext>
            </a:extLst>
          </p:cNvPr>
          <p:cNvSpPr txBox="1"/>
          <p:nvPr userDrawn="1"/>
        </p:nvSpPr>
        <p:spPr>
          <a:xfrm>
            <a:off x="5740263" y="0"/>
            <a:ext cx="711474"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dirty="0">
                <a:solidFill>
                  <a:srgbClr val="000000"/>
                </a:solidFill>
                <a:latin typeface="Calibri" panose="020F0502020204030204" pitchFamily="34" charset="0"/>
              </a:rPr>
              <a:t>&lt;Public&gt;</a:t>
            </a:r>
          </a:p>
        </p:txBody>
      </p:sp>
    </p:spTree>
    <p:custDataLst>
      <p:tags r:id="rId8"/>
    </p:custDataLst>
    <p:extLst>
      <p:ext uri="{BB962C8B-B14F-4D97-AF65-F5344CB8AC3E}">
        <p14:creationId xmlns:p14="http://schemas.microsoft.com/office/powerpoint/2010/main" val="1035366219"/>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2" r:id="rId3"/>
    <p:sldLayoutId id="2147483664" r:id="rId4"/>
    <p:sldLayoutId id="2147483665" r:id="rId5"/>
    <p:sldLayoutId id="2147483663"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6E544-6B79-FF72-42C5-96548E79D1C1}"/>
              </a:ext>
            </a:extLst>
          </p:cNvPr>
          <p:cNvSpPr>
            <a:spLocks noGrp="1"/>
          </p:cNvSpPr>
          <p:nvPr>
            <p:ph type="title"/>
          </p:nvPr>
        </p:nvSpPr>
        <p:spPr/>
        <p:txBody>
          <a:bodyPr/>
          <a:lstStyle/>
          <a:p>
            <a:r>
              <a:rPr lang="en-US" dirty="0"/>
              <a:t>February 19, 2025</a:t>
            </a:r>
          </a:p>
        </p:txBody>
      </p:sp>
      <p:sp>
        <p:nvSpPr>
          <p:cNvPr id="3" name="Text Placeholder 2">
            <a:extLst>
              <a:ext uri="{FF2B5EF4-FFF2-40B4-BE49-F238E27FC236}">
                <a16:creationId xmlns:a16="http://schemas.microsoft.com/office/drawing/2014/main" id="{A79B6A50-D2DB-6AC0-AAD2-6C2D6832CB16}"/>
              </a:ext>
            </a:extLst>
          </p:cNvPr>
          <p:cNvSpPr>
            <a:spLocks noGrp="1"/>
          </p:cNvSpPr>
          <p:nvPr>
            <p:ph type="body" sz="quarter" idx="10"/>
          </p:nvPr>
        </p:nvSpPr>
        <p:spPr/>
        <p:txBody>
          <a:bodyPr>
            <a:normAutofit fontScale="92500" lnSpcReduction="10000"/>
          </a:bodyPr>
          <a:lstStyle/>
          <a:p>
            <a:r>
              <a:rPr lang="en-US" dirty="0"/>
              <a:t>Matt Zapotocky</a:t>
            </a:r>
          </a:p>
          <a:p>
            <a:r>
              <a:rPr lang="en-US" dirty="0"/>
              <a:t>Senior Reliability Assessments Engineer</a:t>
            </a:r>
          </a:p>
        </p:txBody>
      </p:sp>
      <p:sp>
        <p:nvSpPr>
          <p:cNvPr id="4" name="Text Placeholder 3">
            <a:extLst>
              <a:ext uri="{FF2B5EF4-FFF2-40B4-BE49-F238E27FC236}">
                <a16:creationId xmlns:a16="http://schemas.microsoft.com/office/drawing/2014/main" id="{8A593A99-0673-1106-8AE3-9C1AFC0FF9AE}"/>
              </a:ext>
            </a:extLst>
          </p:cNvPr>
          <p:cNvSpPr>
            <a:spLocks noGrp="1"/>
          </p:cNvSpPr>
          <p:nvPr>
            <p:ph type="body" sz="quarter" idx="11"/>
          </p:nvPr>
        </p:nvSpPr>
        <p:spPr/>
        <p:txBody>
          <a:bodyPr/>
          <a:lstStyle/>
          <a:p>
            <a:r>
              <a:rPr lang="en-US" dirty="0"/>
              <a:t>Large Load Industry Advisory Group</a:t>
            </a:r>
          </a:p>
        </p:txBody>
      </p:sp>
    </p:spTree>
    <p:custDataLst>
      <p:tags r:id="rId1"/>
    </p:custDataLst>
    <p:extLst>
      <p:ext uri="{BB962C8B-B14F-4D97-AF65-F5344CB8AC3E}">
        <p14:creationId xmlns:p14="http://schemas.microsoft.com/office/powerpoint/2010/main" val="247013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435E4-87E6-B2AC-A6DC-B0A7227A1E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680FA2-F305-B837-7EBA-791450F5A331}"/>
              </a:ext>
            </a:extLst>
          </p:cNvPr>
          <p:cNvSpPr>
            <a:spLocks noGrp="1"/>
          </p:cNvSpPr>
          <p:nvPr>
            <p:ph type="title"/>
          </p:nvPr>
        </p:nvSpPr>
        <p:spPr/>
        <p:txBody>
          <a:bodyPr>
            <a:normAutofit/>
          </a:bodyPr>
          <a:lstStyle/>
          <a:p>
            <a:r>
              <a:rPr lang="en-US" dirty="0"/>
              <a:t>Large Load Industry Advisory Group</a:t>
            </a:r>
          </a:p>
        </p:txBody>
      </p:sp>
      <p:sp>
        <p:nvSpPr>
          <p:cNvPr id="4" name="Slide Number Placeholder 3">
            <a:extLst>
              <a:ext uri="{FF2B5EF4-FFF2-40B4-BE49-F238E27FC236}">
                <a16:creationId xmlns:a16="http://schemas.microsoft.com/office/drawing/2014/main" id="{A7376F1B-6807-CDE6-401F-42CB63EBD245}"/>
              </a:ext>
            </a:extLst>
          </p:cNvPr>
          <p:cNvSpPr>
            <a:spLocks noGrp="1"/>
          </p:cNvSpPr>
          <p:nvPr>
            <p:ph type="sldNum" sz="quarter" idx="4"/>
          </p:nvPr>
        </p:nvSpPr>
        <p:spPr/>
        <p:txBody>
          <a:bodyPr/>
          <a:lstStyle/>
          <a:p>
            <a:fld id="{7B3698F8-BEBC-4075-95C8-28A2E732D13F}" type="slidenum">
              <a:rPr lang="en-US" smtClean="0"/>
              <a:pPr/>
              <a:t>2</a:t>
            </a:fld>
            <a:endParaRPr lang="en-US" dirty="0"/>
          </a:p>
        </p:txBody>
      </p:sp>
      <p:sp>
        <p:nvSpPr>
          <p:cNvPr id="7" name="Content Placeholder 6">
            <a:extLst>
              <a:ext uri="{FF2B5EF4-FFF2-40B4-BE49-F238E27FC236}">
                <a16:creationId xmlns:a16="http://schemas.microsoft.com/office/drawing/2014/main" id="{1E066777-AE0F-C734-E7BE-614827DB9EFE}"/>
              </a:ext>
            </a:extLst>
          </p:cNvPr>
          <p:cNvSpPr>
            <a:spLocks noGrp="1"/>
          </p:cNvSpPr>
          <p:nvPr>
            <p:ph idx="1"/>
          </p:nvPr>
        </p:nvSpPr>
        <p:spPr>
          <a:xfrm>
            <a:off x="210337" y="1426034"/>
            <a:ext cx="7659340" cy="4764453"/>
          </a:xfrm>
        </p:spPr>
        <p:txBody>
          <a:bodyPr/>
          <a:lstStyle/>
          <a:p>
            <a:pPr marL="0" indent="0">
              <a:buNone/>
            </a:pPr>
            <a:r>
              <a:rPr lang="en-US" dirty="0"/>
              <a:t>Meetings concluded as of January</a:t>
            </a:r>
          </a:p>
          <a:p>
            <a:pPr marL="0" indent="0">
              <a:buNone/>
            </a:pPr>
            <a:r>
              <a:rPr lang="en-US" dirty="0"/>
              <a:t>Great Collaboration = Great Results:</a:t>
            </a:r>
          </a:p>
          <a:p>
            <a:pPr lvl="1">
              <a:buFont typeface="Wingdings" panose="05000000000000000000" pitchFamily="2" charset="2"/>
              <a:buChar char="Ø"/>
            </a:pPr>
            <a:r>
              <a:rPr lang="en-US" dirty="0"/>
              <a:t>Report (published at the end of February)</a:t>
            </a:r>
          </a:p>
          <a:p>
            <a:pPr lvl="1">
              <a:buFont typeface="Wingdings" panose="05000000000000000000" pitchFamily="2" charset="2"/>
              <a:buChar char="Ø"/>
            </a:pPr>
            <a:r>
              <a:rPr lang="en-US" dirty="0"/>
              <a:t>Educational materials</a:t>
            </a:r>
          </a:p>
          <a:p>
            <a:pPr lvl="1">
              <a:buFont typeface="Wingdings" panose="05000000000000000000" pitchFamily="2" charset="2"/>
              <a:buChar char="Ø"/>
            </a:pPr>
            <a:r>
              <a:rPr lang="en-US" dirty="0"/>
              <a:t>Risk Register addition</a:t>
            </a:r>
          </a:p>
          <a:p>
            <a:pPr lvl="1">
              <a:buFont typeface="Wingdings" panose="05000000000000000000" pitchFamily="2" charset="2"/>
              <a:buChar char="Ø"/>
            </a:pPr>
            <a:r>
              <a:rPr lang="en-US" dirty="0"/>
              <a:t>Loads &amp; Resources Data Request improvements</a:t>
            </a:r>
          </a:p>
          <a:p>
            <a:pPr lvl="1">
              <a:buFont typeface="Wingdings" panose="05000000000000000000" pitchFamily="2" charset="2"/>
              <a:buChar char="Ø"/>
            </a:pPr>
            <a:r>
              <a:rPr lang="en-US" dirty="0"/>
              <a:t>Future assessment(s)</a:t>
            </a:r>
          </a:p>
          <a:p>
            <a:pPr lvl="1"/>
            <a:endParaRPr lang="en-US" dirty="0"/>
          </a:p>
          <a:p>
            <a:endParaRPr lang="en-US" dirty="0"/>
          </a:p>
        </p:txBody>
      </p:sp>
      <p:pic>
        <p:nvPicPr>
          <p:cNvPr id="8" name="Picture 7">
            <a:extLst>
              <a:ext uri="{FF2B5EF4-FFF2-40B4-BE49-F238E27FC236}">
                <a16:creationId xmlns:a16="http://schemas.microsoft.com/office/drawing/2014/main" id="{2E24A80C-68F7-DCC2-1D5B-58C85DC05019}"/>
              </a:ext>
            </a:extLst>
          </p:cNvPr>
          <p:cNvPicPr>
            <a:picLocks noChangeAspect="1"/>
          </p:cNvPicPr>
          <p:nvPr/>
        </p:nvPicPr>
        <p:blipFill>
          <a:blip r:embed="rId4"/>
          <a:stretch>
            <a:fillRect/>
          </a:stretch>
        </p:blipFill>
        <p:spPr>
          <a:xfrm>
            <a:off x="8005313" y="1258454"/>
            <a:ext cx="3976350" cy="5099614"/>
          </a:xfrm>
          <a:prstGeom prst="rect">
            <a:avLst/>
          </a:prstGeom>
        </p:spPr>
      </p:pic>
    </p:spTree>
    <p:custDataLst>
      <p:tags r:id="rId1"/>
    </p:custDataLst>
    <p:extLst>
      <p:ext uri="{BB962C8B-B14F-4D97-AF65-F5344CB8AC3E}">
        <p14:creationId xmlns:p14="http://schemas.microsoft.com/office/powerpoint/2010/main" val="1895327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4EB8A-3CB2-EAB3-DB14-82354A320E7E}"/>
              </a:ext>
            </a:extLst>
          </p:cNvPr>
          <p:cNvSpPr>
            <a:spLocks noGrp="1"/>
          </p:cNvSpPr>
          <p:nvPr>
            <p:ph type="title"/>
          </p:nvPr>
        </p:nvSpPr>
        <p:spPr/>
        <p:txBody>
          <a:bodyPr/>
          <a:lstStyle/>
          <a:p>
            <a:r>
              <a:rPr lang="en-US" dirty="0"/>
              <a:t>Continued Engagement</a:t>
            </a:r>
          </a:p>
        </p:txBody>
      </p:sp>
      <p:sp>
        <p:nvSpPr>
          <p:cNvPr id="3" name="Content Placeholder 2">
            <a:extLst>
              <a:ext uri="{FF2B5EF4-FFF2-40B4-BE49-F238E27FC236}">
                <a16:creationId xmlns:a16="http://schemas.microsoft.com/office/drawing/2014/main" id="{41DE7B1D-425D-BB04-8AB9-B9703A229163}"/>
              </a:ext>
            </a:extLst>
          </p:cNvPr>
          <p:cNvSpPr>
            <a:spLocks noGrp="1"/>
          </p:cNvSpPr>
          <p:nvPr>
            <p:ph idx="1"/>
          </p:nvPr>
        </p:nvSpPr>
        <p:spPr>
          <a:xfrm>
            <a:off x="457199" y="1426035"/>
            <a:ext cx="9747115" cy="4186825"/>
          </a:xfrm>
        </p:spPr>
        <p:txBody>
          <a:bodyPr>
            <a:noAutofit/>
          </a:bodyPr>
          <a:lstStyle/>
          <a:p>
            <a:pPr marL="0" indent="0">
              <a:lnSpc>
                <a:spcPct val="120000"/>
              </a:lnSpc>
              <a:buNone/>
            </a:pPr>
            <a:r>
              <a:rPr lang="en-US" sz="2400" dirty="0"/>
              <a:t>Opportunities for continued engagement:</a:t>
            </a:r>
          </a:p>
          <a:p>
            <a:pPr lvl="1">
              <a:lnSpc>
                <a:spcPct val="120000"/>
              </a:lnSpc>
            </a:pPr>
            <a:r>
              <a:rPr lang="en-US" dirty="0"/>
              <a:t>NERC Large Load Task Force (LLTF)</a:t>
            </a:r>
          </a:p>
          <a:p>
            <a:pPr lvl="1">
              <a:lnSpc>
                <a:spcPct val="120000"/>
              </a:lnSpc>
            </a:pPr>
            <a:r>
              <a:rPr lang="en-US" dirty="0"/>
              <a:t>ERCOT Large Flexible Load Task Force (LFLTF)</a:t>
            </a:r>
          </a:p>
          <a:p>
            <a:pPr lvl="1">
              <a:lnSpc>
                <a:spcPct val="120000"/>
              </a:lnSpc>
            </a:pPr>
            <a:r>
              <a:rPr lang="en-US" dirty="0"/>
              <a:t>ESIG Large Load Task Force</a:t>
            </a:r>
          </a:p>
          <a:p>
            <a:pPr lvl="1">
              <a:lnSpc>
                <a:spcPct val="120000"/>
              </a:lnSpc>
            </a:pPr>
            <a:r>
              <a:rPr lang="en-US" dirty="0"/>
              <a:t>Future large load related efforts from WECC</a:t>
            </a:r>
          </a:p>
        </p:txBody>
      </p:sp>
      <p:sp>
        <p:nvSpPr>
          <p:cNvPr id="4" name="Slide Number Placeholder 3">
            <a:extLst>
              <a:ext uri="{FF2B5EF4-FFF2-40B4-BE49-F238E27FC236}">
                <a16:creationId xmlns:a16="http://schemas.microsoft.com/office/drawing/2014/main" id="{1B529427-FB0A-93C9-FF82-32F5FB994C9A}"/>
              </a:ext>
            </a:extLst>
          </p:cNvPr>
          <p:cNvSpPr>
            <a:spLocks noGrp="1"/>
          </p:cNvSpPr>
          <p:nvPr>
            <p:ph type="sldNum" sz="quarter" idx="4"/>
          </p:nvPr>
        </p:nvSpPr>
        <p:spPr/>
        <p:txBody>
          <a:bodyPr/>
          <a:lstStyle/>
          <a:p>
            <a:fld id="{7B3698F8-BEBC-4075-95C8-28A2E732D13F}" type="slidenum">
              <a:rPr lang="en-US" smtClean="0"/>
              <a:pPr/>
              <a:t>3</a:t>
            </a:fld>
            <a:endParaRPr lang="en-US" dirty="0"/>
          </a:p>
        </p:txBody>
      </p:sp>
    </p:spTree>
    <p:custDataLst>
      <p:tags r:id="rId1"/>
    </p:custDataLst>
    <p:extLst>
      <p:ext uri="{BB962C8B-B14F-4D97-AF65-F5344CB8AC3E}">
        <p14:creationId xmlns:p14="http://schemas.microsoft.com/office/powerpoint/2010/main" val="1537529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851935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WECC THEME" val="ldzT4yNJ"/>
  <p:tag name="ARTICULATE_SLIDE_COUNT" val="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ECC Theme">
  <a:themeElements>
    <a:clrScheme name="WECC Color Palette">
      <a:dk1>
        <a:srgbClr val="000000"/>
      </a:dk1>
      <a:lt1>
        <a:srgbClr val="FFFFFF"/>
      </a:lt1>
      <a:dk2>
        <a:srgbClr val="666666"/>
      </a:dk2>
      <a:lt2>
        <a:srgbClr val="FFFFFF"/>
      </a:lt2>
      <a:accent1>
        <a:srgbClr val="00395D"/>
      </a:accent1>
      <a:accent2>
        <a:srgbClr val="005238"/>
      </a:accent2>
      <a:accent3>
        <a:srgbClr val="A99260"/>
      </a:accent3>
      <a:accent4>
        <a:srgbClr val="B53713"/>
      </a:accent4>
      <a:accent5>
        <a:srgbClr val="6D2D41"/>
      </a:accent5>
      <a:accent6>
        <a:srgbClr val="A71930"/>
      </a:accent6>
      <a:hlink>
        <a:srgbClr val="0000FF"/>
      </a:hlink>
      <a:folHlink>
        <a:srgbClr val="800080"/>
      </a:folHlink>
    </a:clrScheme>
    <a:fontScheme name="WECC Fonts">
      <a:majorFont>
        <a:latin typeface="Lucida Sans"/>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id="{68224C36-9F2C-48C4-BC87-BEBA4CE928D5}" vid="{D2405A99-B016-4BD0-86C3-6B6CA6B7E2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WECC Notes theme">
      <a:majorFont>
        <a:latin typeface="Lucida Sans"/>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878e9819-3d07-47f7-9697-834686d925a0}" enabled="1" method="Privileged" siteId="{fd6f305d-c929-4e10-9d46-2e7058aae5e6}" contentBits="1" removed="0"/>
</clbl:labelList>
</file>

<file path=docProps/app.xml><?xml version="1.0" encoding="utf-8"?>
<Properties xmlns="http://schemas.openxmlformats.org/officeDocument/2006/extended-properties" xmlns:vt="http://schemas.openxmlformats.org/officeDocument/2006/docPropsVTypes">
  <Template/>
  <TotalTime>93</TotalTime>
  <Words>508</Words>
  <Application>Microsoft Office PowerPoint</Application>
  <PresentationFormat>Widescreen</PresentationFormat>
  <Paragraphs>22</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Courier New</vt:lpstr>
      <vt:lpstr>Lucida Sans</vt:lpstr>
      <vt:lpstr>Palatino Linotype</vt:lpstr>
      <vt:lpstr>Wingdings</vt:lpstr>
      <vt:lpstr>WECC Theme</vt:lpstr>
      <vt:lpstr>February 19, 2025</vt:lpstr>
      <vt:lpstr>Large Load Industry Advisory Group</vt:lpstr>
      <vt:lpstr>Continued Engagement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Zapotocky, Matt</dc:creator>
  <cp:lastModifiedBy>Bell, Daja</cp:lastModifiedBy>
  <cp:revision>7</cp:revision>
  <dcterms:created xsi:type="dcterms:W3CDTF">2025-02-11T02:20:13Z</dcterms:created>
  <dcterms:modified xsi:type="dcterms:W3CDTF">2025-02-18T16:44:19Z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8A856860-1333-47E7-B8F8-73847BD8F3BA</vt:lpwstr>
  </property>
  <property fmtid="{D5CDD505-2E9C-101B-9397-08002B2CF9AE}" pid="3" name="ArticulatePath">
    <vt:lpwstr>PowerPoint</vt:lpwstr>
  </property>
  <property fmtid="{D5CDD505-2E9C-101B-9397-08002B2CF9AE}" pid="4" name="MSIP_Label_878e9819-3d07-47f7-9697-834686d925a0_Enabled">
    <vt:lpwstr>true</vt:lpwstr>
  </property>
  <property fmtid="{D5CDD505-2E9C-101B-9397-08002B2CF9AE}" pid="5" name="MSIP_Label_878e9819-3d07-47f7-9697-834686d925a0_SetDate">
    <vt:lpwstr>2023-04-18T16:01:48Z</vt:lpwstr>
  </property>
  <property fmtid="{D5CDD505-2E9C-101B-9397-08002B2CF9AE}" pid="6" name="MSIP_Label_878e9819-3d07-47f7-9697-834686d925a0_Method">
    <vt:lpwstr>Privileged</vt:lpwstr>
  </property>
  <property fmtid="{D5CDD505-2E9C-101B-9397-08002B2CF9AE}" pid="7" name="MSIP_Label_878e9819-3d07-47f7-9697-834686d925a0_Name">
    <vt:lpwstr>Public</vt:lpwstr>
  </property>
  <property fmtid="{D5CDD505-2E9C-101B-9397-08002B2CF9AE}" pid="8" name="MSIP_Label_878e9819-3d07-47f7-9697-834686d925a0_SiteId">
    <vt:lpwstr>fd6f305d-c929-4e10-9d46-2e7058aae5e6</vt:lpwstr>
  </property>
  <property fmtid="{D5CDD505-2E9C-101B-9397-08002B2CF9AE}" pid="9" name="MSIP_Label_878e9819-3d07-47f7-9697-834686d925a0_ActionId">
    <vt:lpwstr>ea524a36-e06f-4711-8ce6-a9cbb183ea7d</vt:lpwstr>
  </property>
  <property fmtid="{D5CDD505-2E9C-101B-9397-08002B2CF9AE}" pid="10" name="MSIP_Label_878e9819-3d07-47f7-9697-834686d925a0_ContentBits">
    <vt:lpwstr>1</vt:lpwstr>
  </property>
</Properties>
</file>