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462" r:id="rId3"/>
    <p:sldId id="477" r:id="rId4"/>
    <p:sldId id="478" r:id="rId5"/>
    <p:sldId id="479" r:id="rId6"/>
    <p:sldId id="480" r:id="rId7"/>
    <p:sldId id="258" r:id="rId8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60F5B7-31D2-6B27-B079-64ACE75EB3E1}" name="Coleman, Chad" initials="CC" userId="S::ccoleman@wecc.org::1d3fd261-0435-46a4-9e35-55ba72a12d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CEDBC1-FEDF-4D5D-9334-99FEB94AAC99}" v="2" dt="2024-12-19T17:54:16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6" autoAdjust="0"/>
    <p:restoredTop sz="88931" autoAdjust="0"/>
  </p:normalViewPr>
  <p:slideViewPr>
    <p:cSldViewPr snapToGrid="0">
      <p:cViewPr varScale="1">
        <p:scale>
          <a:sx n="112" d="100"/>
          <a:sy n="112" d="100"/>
        </p:scale>
        <p:origin x="9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28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C71F3D-AD0D-4516-B384-456C4122F5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BBCF4-FE14-4F9F-834E-60D5DD9F7B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939AD-3AF1-4F9B-B093-84BE36E69E15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833BD-2B84-48CA-BA78-D12CF58A1E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FEB22-4495-4FBF-A0CE-8B3771920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2EB9-1A8D-43E4-8536-5C5DA2BC1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5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1E0CA7D6-6E47-4619-B804-1ADF2FBB391A}" type="datetimeFigureOut">
              <a:rPr lang="en-US" smtClean="0"/>
              <a:pPr/>
              <a:t>1/8/2025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300" y="458788"/>
            <a:ext cx="6388100" cy="354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1300" y="4089400"/>
            <a:ext cx="6388100" cy="4595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atin typeface="Lucida Sans" panose="020B0602030504020204" pitchFamily="34" charset="0"/>
              </a:defRPr>
            </a:lvl1pPr>
          </a:lstStyle>
          <a:p>
            <a:fld id="{0801E11E-53AE-4A38-80D9-4D0D8D485C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843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6326154" y="4749281"/>
            <a:ext cx="5236680" cy="1850695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6326154" y="334977"/>
            <a:ext cx="5236680" cy="422417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75" y="2560320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419" y="2891470"/>
            <a:ext cx="4742858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420" y="4944055"/>
            <a:ext cx="4742857" cy="1465797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9419" y="1424926"/>
            <a:ext cx="4742858" cy="1369157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16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resenter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4749281" y="3775318"/>
            <a:ext cx="6813553" cy="2783756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4749282" y="334977"/>
            <a:ext cx="6813553" cy="329111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77" y="2564906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5895" y="2714128"/>
            <a:ext cx="6366384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35894" y="3965510"/>
            <a:ext cx="6366384" cy="2444343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35894" y="1091682"/>
            <a:ext cx="6366379" cy="1525683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68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5125"/>
            <a:ext cx="1124712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6035"/>
            <a:ext cx="11247120" cy="4764453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12D5DA-BE2C-4D90-8490-CFE7B71B8181}"/>
              </a:ext>
            </a:extLst>
          </p:cNvPr>
          <p:cNvCxnSpPr>
            <a:cxnSpLocks/>
          </p:cNvCxnSpPr>
          <p:nvPr userDrawn="1"/>
        </p:nvCxnSpPr>
        <p:spPr>
          <a:xfrm>
            <a:off x="0" y="1090570"/>
            <a:ext cx="12192000" cy="0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85DBE6CB-D5DE-4141-8761-7283C9C3F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D3CC9-B64E-10D9-49AF-47B62461D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168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440" y="2215958"/>
            <a:ext cx="1124712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Divider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B18C40-D15C-46F1-9FC5-3B5CBC537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FC8B4-BFF9-FAA5-6BAD-DD9C16104D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40392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Graph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&lt;&lt;Use this slide for full-page graphics. </a:t>
            </a:r>
            <a:br>
              <a:rPr lang="en-US" dirty="0"/>
            </a:br>
            <a:r>
              <a:rPr lang="en-US" dirty="0"/>
              <a:t>You may cover up the WECC logo and </a:t>
            </a:r>
            <a:br>
              <a:rPr lang="en-US" dirty="0"/>
            </a:br>
            <a:r>
              <a:rPr lang="en-US" dirty="0"/>
              <a:t>page number if your design calls for it.&gt;&gt;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E7D716-B085-8B46-7BBE-FF2D170EA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9855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94C4273-0E20-4D97-8D1E-E2F5C3CBB8E1}"/>
              </a:ext>
            </a:extLst>
          </p:cNvPr>
          <p:cNvSpPr txBox="1"/>
          <p:nvPr userDrawn="1"/>
        </p:nvSpPr>
        <p:spPr>
          <a:xfrm>
            <a:off x="4743231" y="3023786"/>
            <a:ext cx="3531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1200" dirty="0">
                <a:solidFill>
                  <a:schemeClr val="bg1"/>
                </a:solidFill>
                <a:latin typeface="Lucida Sans" panose="020B0602030504020204" pitchFamily="34" charset="0"/>
                <a:ea typeface="+mj-ea"/>
                <a:cs typeface="+mj-cs"/>
              </a:rPr>
              <a:t>Contact: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3AD9B5-CE5B-0001-3846-0F4DD40D6DB4}"/>
              </a:ext>
            </a:extLst>
          </p:cNvPr>
          <p:cNvSpPr/>
          <p:nvPr userDrawn="1"/>
        </p:nvSpPr>
        <p:spPr>
          <a:xfrm>
            <a:off x="-1" y="1"/>
            <a:ext cx="4795024" cy="6857999"/>
          </a:xfrm>
          <a:prstGeom prst="rect">
            <a:avLst/>
          </a:prstGeom>
          <a:gradFill flip="none" rotWithShape="1">
            <a:gsLst>
              <a:gs pos="43000">
                <a:srgbClr val="003A5D"/>
              </a:gs>
              <a:gs pos="71000">
                <a:srgbClr val="003A5D">
                  <a:alpha val="63000"/>
                </a:srgbClr>
              </a:gs>
              <a:gs pos="100000">
                <a:srgbClr val="003A5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Content Placeholder 3" descr="Text&#10;&#10;Description automatically generated with medium confidence">
            <a:extLst>
              <a:ext uri="{FF2B5EF4-FFF2-40B4-BE49-F238E27FC236}">
                <a16:creationId xmlns:a16="http://schemas.microsoft.com/office/drawing/2014/main" id="{ED965FF0-5EF6-84F2-1492-9C0BE03BE1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51" y="3429000"/>
            <a:ext cx="3271784" cy="10486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CC363-F413-6A2D-FDD3-32AC802014A6}"/>
              </a:ext>
            </a:extLst>
          </p:cNvPr>
          <p:cNvSpPr txBox="1"/>
          <p:nvPr userDrawn="1"/>
        </p:nvSpPr>
        <p:spPr>
          <a:xfrm>
            <a:off x="7547979" y="4689446"/>
            <a:ext cx="25691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3A5D"/>
                </a:solidFill>
                <a:latin typeface="Lucida Sans" panose="020B0602030504020204" pitchFamily="34" charset="0"/>
              </a:rPr>
              <a:t>www.wecc.org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8D76B0-FA28-8B65-5BC6-3C9BAE5284A4}"/>
              </a:ext>
            </a:extLst>
          </p:cNvPr>
          <p:cNvCxnSpPr>
            <a:cxnSpLocks/>
          </p:cNvCxnSpPr>
          <p:nvPr userDrawn="1"/>
        </p:nvCxnSpPr>
        <p:spPr>
          <a:xfrm>
            <a:off x="7547980" y="4689446"/>
            <a:ext cx="2569143" cy="0"/>
          </a:xfrm>
          <a:prstGeom prst="line">
            <a:avLst/>
          </a:prstGeom>
          <a:ln w="190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79826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E7634-64B8-43AC-9516-7C6B651C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ABCDC-04F3-4A6E-8F62-B74D6623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AE941-48AD-4D62-99B5-CE55E4605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AD4B-0FE2-4D9F-815D-0DCA0A45F14B}" type="datetime1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80A1-78BE-46DD-A312-94CB9A0B9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3B5A7-E604-47B7-BF43-274C815C8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98F8-BEBC-4075-95C8-28A2E732D1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MSIPCMContentMarking" descr="{&quot;HashCode&quot;:1993246249,&quot;Placement&quot;:&quot;Header&quot;,&quot;Top&quot;:0.0,&quot;Left&quot;:451.989227,&quot;SlideWidth&quot;:960,&quot;SlideHeight&quot;:540}">
            <a:extLst>
              <a:ext uri="{FF2B5EF4-FFF2-40B4-BE49-F238E27FC236}">
                <a16:creationId xmlns:a16="http://schemas.microsoft.com/office/drawing/2014/main" id="{24CDFE27-43C4-A55F-D06E-9F8091363956}"/>
              </a:ext>
            </a:extLst>
          </p:cNvPr>
          <p:cNvSpPr txBox="1"/>
          <p:nvPr userDrawn="1"/>
        </p:nvSpPr>
        <p:spPr>
          <a:xfrm>
            <a:off x="5740263" y="0"/>
            <a:ext cx="71147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&lt;Public&gt;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10353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4" r:id="rId4"/>
    <p:sldLayoutId id="2147483665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E544-6B79-FF72-42C5-96548E79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08,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B6A50-D2DB-6AC0-AAD2-6C2D6832CB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Anuj Patil</a:t>
            </a:r>
          </a:p>
          <a:p>
            <a:r>
              <a:rPr lang="en-US" dirty="0"/>
              <a:t>WECC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93A99-0673-1106-8AE3-9C1AFC0FF9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PCDS Meeting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13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47BA8-63AD-905D-9100-A5E20B7F2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0C5F-2F9D-E6F1-FCA7-94674762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Updated Time Series Profiles from NREL/PNNL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CE44A-8408-87CA-7FD3-EF4BC72FF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PNNL/NREL provided time series profiles for the new Hourly Resources in the 2034 ADS case.</a:t>
            </a:r>
          </a:p>
          <a:p>
            <a:r>
              <a:rPr lang="en-US" dirty="0"/>
              <a:t>Total 885 generator locations, 633 solar and 252 wind.</a:t>
            </a:r>
          </a:p>
          <a:p>
            <a:r>
              <a:rPr lang="en-US" dirty="0"/>
              <a:t>Resources used to collect the data</a:t>
            </a:r>
          </a:p>
          <a:p>
            <a:pPr lvl="1"/>
            <a:r>
              <a:rPr lang="en-US" dirty="0"/>
              <a:t>Solar – National Solar Radiation Database (NSRDB) current dataset. Nominal solar irradiance of 4 km spatial resolution. Resource year used is 2018.</a:t>
            </a:r>
          </a:p>
          <a:p>
            <a:pPr lvl="1"/>
            <a:r>
              <a:rPr lang="en-US" dirty="0"/>
              <a:t>U.S Wind – NOAA’s (National Oceanic and Atmospheric Administration) High Resolution Rapid Refresh (HRRR) dataset. Nominal wind speed of 3 km spatial resolution. Resource year used is 2018.</a:t>
            </a:r>
          </a:p>
          <a:p>
            <a:pPr lvl="1"/>
            <a:r>
              <a:rPr lang="en-US" dirty="0"/>
              <a:t>Canada Wind – WIND (Wind Integration National Dataset) toolkit was used. Resource year used was 2013 since that is the latest year available in the toolkit.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36A34-E797-014B-1FAE-574B6294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940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9E276-F78A-678F-F42C-9C3B09AD7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182D-845E-C120-7E58-E1E79B8A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Updated Time Series Profiles from NREL/PNNL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4602E-A84C-C66E-39D7-F2643A9E7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9321"/>
            <a:ext cx="11247120" cy="5011168"/>
          </a:xfrm>
        </p:spPr>
        <p:txBody>
          <a:bodyPr>
            <a:normAutofit fontScale="85000" lnSpcReduction="10000"/>
          </a:bodyPr>
          <a:lstStyle/>
          <a:p>
            <a:r>
              <a:rPr lang="en-US" sz="2200" dirty="0"/>
              <a:t>Wind Turbine Technology assumptions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200" dirty="0"/>
              <a:t>Mapping that WECC has used to place the wind units in the appropriate groups:</a:t>
            </a:r>
          </a:p>
          <a:p>
            <a:pPr marL="457200" lvl="1" indent="0">
              <a:buNone/>
            </a:pPr>
            <a:r>
              <a:rPr lang="en-US" sz="2200" dirty="0"/>
              <a:t>Group A (Turbine 2) – Generators with a </a:t>
            </a:r>
            <a:r>
              <a:rPr lang="en-US" sz="2200" dirty="0" err="1"/>
              <a:t>DevStatus</a:t>
            </a:r>
            <a:r>
              <a:rPr lang="en-US" sz="2200" dirty="0"/>
              <a:t> value of ‘Existing’ in the </a:t>
            </a:r>
            <a:r>
              <a:rPr lang="en-US" sz="2200" dirty="0" err="1"/>
              <a:t>GeneratorList</a:t>
            </a:r>
            <a:r>
              <a:rPr lang="en-US" sz="2200" dirty="0"/>
              <a:t> table.</a:t>
            </a:r>
          </a:p>
          <a:p>
            <a:pPr marL="457200" lvl="1" indent="0">
              <a:buNone/>
            </a:pPr>
            <a:r>
              <a:rPr lang="en-US" sz="2200" dirty="0"/>
              <a:t>Group B (Turbine 2) – Generators with a </a:t>
            </a:r>
            <a:r>
              <a:rPr lang="en-US" sz="2200" dirty="0" err="1"/>
              <a:t>DevStatus</a:t>
            </a:r>
            <a:r>
              <a:rPr lang="en-US" sz="2200" dirty="0"/>
              <a:t> value of T1 or T2 in the </a:t>
            </a:r>
            <a:r>
              <a:rPr lang="en-US" sz="2200" dirty="0" err="1"/>
              <a:t>GeneratorList</a:t>
            </a:r>
            <a:r>
              <a:rPr lang="en-US" sz="2200" dirty="0"/>
              <a:t> table.</a:t>
            </a:r>
          </a:p>
          <a:p>
            <a:pPr marL="457200" lvl="1" indent="0">
              <a:buNone/>
            </a:pPr>
            <a:r>
              <a:rPr lang="en-US" sz="2200" dirty="0"/>
              <a:t>Group C (Turbine 2) – Generators with a </a:t>
            </a:r>
            <a:r>
              <a:rPr lang="en-US" sz="2200" dirty="0" err="1"/>
              <a:t>DevStatus</a:t>
            </a:r>
            <a:r>
              <a:rPr lang="en-US" sz="2200" dirty="0"/>
              <a:t> value of T3 in the </a:t>
            </a:r>
            <a:r>
              <a:rPr lang="en-US" sz="2200" dirty="0" err="1"/>
              <a:t>GeneratorList</a:t>
            </a:r>
            <a:r>
              <a:rPr lang="en-US" sz="2200" dirty="0"/>
              <a:t> table.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ABF02-CD22-4C55-38E8-C9D6BFD8E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EEC041-0958-F0CE-2B32-A103698ED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34301"/>
              </p:ext>
            </p:extLst>
          </p:nvPr>
        </p:nvGraphicFramePr>
        <p:xfrm>
          <a:off x="914398" y="1583852"/>
          <a:ext cx="7913409" cy="2620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408">
                  <a:extLst>
                    <a:ext uri="{9D8B030D-6E8A-4147-A177-3AD203B41FA5}">
                      <a16:colId xmlns:a16="http://schemas.microsoft.com/office/drawing/2014/main" val="4252741632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3816213827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3698469543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1424465593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887141819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1032679260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611560983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1733963065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1765630180"/>
                    </a:ext>
                  </a:extLst>
                </a:gridCol>
                <a:gridCol w="778889">
                  <a:extLst>
                    <a:ext uri="{9D8B030D-6E8A-4147-A177-3AD203B41FA5}">
                      <a16:colId xmlns:a16="http://schemas.microsoft.com/office/drawing/2014/main" val="3479409699"/>
                    </a:ext>
                  </a:extLst>
                </a:gridCol>
              </a:tblGrid>
              <a:tr h="158690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Group A (Existing)​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Group B (2020-2030 4MW)​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/>
                      <a:r>
                        <a:rPr lang="en-US" sz="1100" kern="100" dirty="0">
                          <a:effectLst/>
                        </a:rPr>
                        <a:t>Group C (2030+ 6MW)​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672961"/>
                  </a:ext>
                </a:extLst>
              </a:tr>
              <a:tr h="310731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1​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3​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1​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3​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1​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3​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301344"/>
                  </a:ext>
                </a:extLst>
              </a:tr>
              <a:tr h="158690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WS range​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&lt;7.5​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7.5-8​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&gt;8​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&lt;7​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7-8​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&gt;8​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&lt;7​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7-8​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&gt;8​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9911388"/>
                  </a:ext>
                </a:extLst>
              </a:tr>
              <a:tr h="466096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Turbine rating (MW)​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1.695​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1.791​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1.922​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4​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4​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4​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6​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6​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6​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583640"/>
                  </a:ext>
                </a:extLst>
              </a:tr>
              <a:tr h="466096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Rotor diameter (m)​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97​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94​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92​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173​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160​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147​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196​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184​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170​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1584399"/>
                  </a:ext>
                </a:extLst>
              </a:tr>
              <a:tr h="466096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hub-height (m)​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80​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80​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80​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112​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105​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99​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120​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112​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105​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6538073"/>
                  </a:ext>
                </a:extLst>
              </a:tr>
              <a:tr h="466096"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Specific power (W/m2)​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230​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260​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290​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170​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199​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236​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199​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>
                          <a:effectLst/>
                        </a:rPr>
                        <a:t>226​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100" kern="100" dirty="0">
                          <a:effectLst/>
                        </a:rPr>
                        <a:t>264​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234355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551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69783-8D7D-4253-5B7F-6F4B40A61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3DF80-0AB0-F798-BB41-AA93C050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Updated Time Series Profiles from NREL/PNNL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4C94E-B017-53B0-0FB4-AE39953ED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Few observations after working with the data:</a:t>
            </a:r>
          </a:p>
          <a:p>
            <a:pPr lvl="1"/>
            <a:r>
              <a:rPr lang="en-US" sz="1800" b="0" i="0" u="none" strike="noStrike" baseline="0" dirty="0"/>
              <a:t>There are 117 Solar units that have a </a:t>
            </a:r>
            <a:r>
              <a:rPr lang="en-US" sz="1800" dirty="0"/>
              <a:t>per unit hourly output multiplier</a:t>
            </a:r>
            <a:r>
              <a:rPr lang="en-US" sz="1800" b="0" i="0" u="none" strike="noStrike" baseline="0" dirty="0"/>
              <a:t> of 0 for the whole year. Currently working with NREL and PNNL for some more clarifications on these.</a:t>
            </a:r>
          </a:p>
          <a:p>
            <a:pPr lvl="1"/>
            <a:r>
              <a:rPr lang="en-US" sz="1800" b="0" i="0" u="none" strike="noStrike" baseline="0" dirty="0"/>
              <a:t>All the Solar units (apart from the 117 units above which have 0 </a:t>
            </a:r>
            <a:r>
              <a:rPr lang="en-US" sz="1800" dirty="0"/>
              <a:t>per unit hourly output multiplier</a:t>
            </a:r>
            <a:r>
              <a:rPr lang="en-US" sz="1800" b="0" i="0" u="none" strike="noStrike" baseline="0" dirty="0"/>
              <a:t> for the year) have a max </a:t>
            </a:r>
            <a:r>
              <a:rPr lang="en-US" sz="1800" dirty="0"/>
              <a:t>per unit hourly output multiplier</a:t>
            </a:r>
            <a:r>
              <a:rPr lang="en-US" sz="1800" b="0" i="0" u="none" strike="noStrike" baseline="0" dirty="0"/>
              <a:t> of 0.746. </a:t>
            </a:r>
            <a:r>
              <a:rPr lang="en-US" sz="1800" dirty="0"/>
              <a:t>Pending some clarification from NREL/PNNL on whether these used to be unitized further or should be used as is.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3F161-67EF-C2D8-4811-7B1AF90AF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5625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4B41-7FE3-18FD-B0CE-2DC0E24C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Updated Time Series Profiles from NREL/PNNL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68552-5AC3-E473-0076-1ACFA6F13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Few solar units found in the Desert Southwest region with low average per unit hourly output multiplier</a:t>
            </a:r>
            <a:r>
              <a:rPr lang="en-US" sz="2800" b="0" i="0" u="none" strike="noStrike" baseline="0" dirty="0"/>
              <a:t> </a:t>
            </a:r>
            <a:r>
              <a:rPr lang="en-US" sz="2800" dirty="0"/>
              <a:t>for the year.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0730B-7E3F-3E24-EBFF-D22725893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C6F245-B1AF-5456-D6D1-4C1B00A10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156" y="2496674"/>
            <a:ext cx="5593379" cy="332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8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0986-0ABC-7C86-889A-3378DDEB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Updated Time Series Profiles from NREL/PNNL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D368-7ACC-5DA1-D2D4-E8F3547E1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7865"/>
            <a:ext cx="11247120" cy="5002623"/>
          </a:xfrm>
        </p:spPr>
        <p:txBody>
          <a:bodyPr>
            <a:normAutofit/>
          </a:bodyPr>
          <a:lstStyle/>
          <a:p>
            <a:r>
              <a:rPr lang="en-US" sz="1400" dirty="0"/>
              <a:t>Wind units with low </a:t>
            </a:r>
            <a:r>
              <a:rPr lang="en-US" sz="1400"/>
              <a:t>average per unit hourly output multiplier</a:t>
            </a:r>
            <a:r>
              <a:rPr lang="en-US" sz="1400" b="0" i="0" u="none" strike="noStrike" baseline="0"/>
              <a:t> </a:t>
            </a:r>
            <a:r>
              <a:rPr lang="en-US" sz="1400"/>
              <a:t>for </a:t>
            </a:r>
            <a:r>
              <a:rPr lang="en-US" sz="1400" dirty="0"/>
              <a:t>the year.</a:t>
            </a:r>
          </a:p>
          <a:p>
            <a:pPr lvl="1"/>
            <a:r>
              <a:rPr lang="en-US" sz="1400" dirty="0"/>
              <a:t>Group A (Existing type)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Group B (T1 and T2 units)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80BB5-9685-2F88-C05A-57F5310871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B0687C-367B-5F3B-4FB3-2EF24501E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387" y="1921686"/>
            <a:ext cx="7125317" cy="35817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FF924A7-3489-2188-BD3D-1D2232D7E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60732"/>
              </p:ext>
            </p:extLst>
          </p:nvPr>
        </p:nvGraphicFramePr>
        <p:xfrm>
          <a:off x="1406640" y="2704338"/>
          <a:ext cx="10297680" cy="279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536">
                  <a:extLst>
                    <a:ext uri="{9D8B030D-6E8A-4147-A177-3AD203B41FA5}">
                      <a16:colId xmlns:a16="http://schemas.microsoft.com/office/drawing/2014/main" val="3558761658"/>
                    </a:ext>
                  </a:extLst>
                </a:gridCol>
                <a:gridCol w="2059536">
                  <a:extLst>
                    <a:ext uri="{9D8B030D-6E8A-4147-A177-3AD203B41FA5}">
                      <a16:colId xmlns:a16="http://schemas.microsoft.com/office/drawing/2014/main" val="2791556135"/>
                    </a:ext>
                  </a:extLst>
                </a:gridCol>
                <a:gridCol w="2059536">
                  <a:extLst>
                    <a:ext uri="{9D8B030D-6E8A-4147-A177-3AD203B41FA5}">
                      <a16:colId xmlns:a16="http://schemas.microsoft.com/office/drawing/2014/main" val="2001855416"/>
                    </a:ext>
                  </a:extLst>
                </a:gridCol>
                <a:gridCol w="2059536">
                  <a:extLst>
                    <a:ext uri="{9D8B030D-6E8A-4147-A177-3AD203B41FA5}">
                      <a16:colId xmlns:a16="http://schemas.microsoft.com/office/drawing/2014/main" val="4222844331"/>
                    </a:ext>
                  </a:extLst>
                </a:gridCol>
                <a:gridCol w="2059536">
                  <a:extLst>
                    <a:ext uri="{9D8B030D-6E8A-4147-A177-3AD203B41FA5}">
                      <a16:colId xmlns:a16="http://schemas.microsoft.com/office/drawing/2014/main" val="3744271219"/>
                    </a:ext>
                  </a:extLst>
                </a:gridCol>
              </a:tblGrid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Palatino Linotype" panose="02040502050505030304" pitchFamily="18" charset="0"/>
                        </a:rPr>
                        <a:t>Gen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Palatino Linotype" panose="02040502050505030304" pitchFamily="18" charset="0"/>
                        </a:rPr>
                        <a:t>Turbine_B.2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Palatino Linotype" panose="02040502050505030304" pitchFamily="18" charset="0"/>
                        </a:rPr>
                        <a:t>ADS Area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Palatino Linotype" panose="02040502050505030304" pitchFamily="18" charset="0"/>
                        </a:rPr>
                        <a:t>Tier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Palatino Linotype" panose="02040502050505030304" pitchFamily="18" charset="0"/>
                        </a:rPr>
                        <a:t>CommissioningYear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3936097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Wind_Peace_18 1 WTWind137.5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0.11354612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BCHA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#2028-11-01#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4349956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Wind_Peace_19 1 WTWind87.5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0.11354612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BCHA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#2028-11-01#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5408885"/>
                  </a:ext>
                </a:extLst>
              </a:tr>
              <a:tr h="255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Wind_Peace_20 1 WTWind158.3333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0.085925571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BCHA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#2028-11-01#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1395604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Wind_Peace_28 1 WTWind150.0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0.077747032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BCHA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#2028-11-01#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88591"/>
                  </a:ext>
                </a:extLst>
              </a:tr>
              <a:tr h="255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Greater_Imperial_Wind_New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 Sub - Suncrest 1 WTWind200.0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0.116622489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CISD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#2030-05-01#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0698102"/>
                  </a:ext>
                </a:extLst>
              </a:tr>
              <a:tr h="255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Greater_Imperial_Wind_New Sub - Suncrest 2 WTWind200.0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0.116622489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CISD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#2032-05-01#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1739869"/>
                  </a:ext>
                </a:extLst>
              </a:tr>
              <a:tr h="255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Humboldt_Bay_Offshore_Wind_Humboldt 2 WSWind195.0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0.130886187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PG&amp;E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#2033-05-01#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0724112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Sand Hill C 1 WTWind80.0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0.158050343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CIPV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T1 - Under Construction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#2022-12-31#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4294462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 Eco 1 WTWind100.0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0.185794521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WACM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#1905-07-19#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6158549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 Eco 2 WTWind100.0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0.185794521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WACM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#1905-07-25#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3393933"/>
                  </a:ext>
                </a:extLst>
              </a:tr>
              <a:tr h="131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Wi Wyo Wne WTWind200.0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0.18944258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PNM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T2 - Future-Planned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#1905-07-20#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052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89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851935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ECC THEME" val="ldzT4yNJ"/>
  <p:tag name="ARTICULATE_SLIDE_COUNT" val="1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WECC Theme">
  <a:themeElements>
    <a:clrScheme name="WECC Color Palette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00395D"/>
      </a:accent1>
      <a:accent2>
        <a:srgbClr val="005238"/>
      </a:accent2>
      <a:accent3>
        <a:srgbClr val="A99260"/>
      </a:accent3>
      <a:accent4>
        <a:srgbClr val="B53713"/>
      </a:accent4>
      <a:accent5>
        <a:srgbClr val="6D2D41"/>
      </a:accent5>
      <a:accent6>
        <a:srgbClr val="A71930"/>
      </a:accent6>
      <a:hlink>
        <a:srgbClr val="0000FF"/>
      </a:hlink>
      <a:folHlink>
        <a:srgbClr val="800080"/>
      </a:folHlink>
    </a:clrScheme>
    <a:fontScheme name="WECC Fonts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68224C36-9F2C-48C4-BC87-BEBA4CE928D5}" vid="{D2405A99-B016-4BD0-86C3-6B6CA6B7E2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ECC Notes theme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78e9819-3d07-47f7-9697-834686d925a0}" enabled="1" method="Privileged" siteId="{fd6f305d-c929-4e10-9d46-2e7058aae5e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17661</TotalTime>
  <Words>765</Words>
  <Application>Microsoft Office PowerPoint</Application>
  <PresentationFormat>Widescreen</PresentationFormat>
  <Paragraphs>162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Lucida Sans</vt:lpstr>
      <vt:lpstr>Palatino Linotype</vt:lpstr>
      <vt:lpstr>Times New Roman</vt:lpstr>
      <vt:lpstr>Wingdings</vt:lpstr>
      <vt:lpstr>WECC Theme</vt:lpstr>
      <vt:lpstr>January 08, 2025</vt:lpstr>
      <vt:lpstr>Updated Time Series Profiles from NREL/PNNL</vt:lpstr>
      <vt:lpstr>Updated Time Series Profiles from NREL/PNNL</vt:lpstr>
      <vt:lpstr>Updated Time Series Profiles from NREL/PNNL</vt:lpstr>
      <vt:lpstr>Updated Time Series Profiles from NREL/PNNL</vt:lpstr>
      <vt:lpstr>Updated Time Series Profiles from NREL/PNNL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Patil, Anuj</dc:creator>
  <cp:lastModifiedBy>Patil, Anuj</cp:lastModifiedBy>
  <cp:revision>193</cp:revision>
  <dcterms:created xsi:type="dcterms:W3CDTF">2024-08-27T01:49:51Z</dcterms:created>
  <dcterms:modified xsi:type="dcterms:W3CDTF">2025-01-08T23:25:14Z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8A856860-1333-47E7-B8F8-73847BD8F3BA</vt:lpwstr>
  </property>
  <property fmtid="{D5CDD505-2E9C-101B-9397-08002B2CF9AE}" pid="3" name="ArticulatePath">
    <vt:lpwstr>PowerPoint</vt:lpwstr>
  </property>
  <property fmtid="{D5CDD505-2E9C-101B-9397-08002B2CF9AE}" pid="4" name="MSIP_Label_878e9819-3d07-47f7-9697-834686d925a0_Enabled">
    <vt:lpwstr>true</vt:lpwstr>
  </property>
  <property fmtid="{D5CDD505-2E9C-101B-9397-08002B2CF9AE}" pid="5" name="MSIP_Label_878e9819-3d07-47f7-9697-834686d925a0_SetDate">
    <vt:lpwstr>2023-04-18T16:01:48Z</vt:lpwstr>
  </property>
  <property fmtid="{D5CDD505-2E9C-101B-9397-08002B2CF9AE}" pid="6" name="MSIP_Label_878e9819-3d07-47f7-9697-834686d925a0_Method">
    <vt:lpwstr>Privileged</vt:lpwstr>
  </property>
  <property fmtid="{D5CDD505-2E9C-101B-9397-08002B2CF9AE}" pid="7" name="MSIP_Label_878e9819-3d07-47f7-9697-834686d925a0_Name">
    <vt:lpwstr>Public</vt:lpwstr>
  </property>
  <property fmtid="{D5CDD505-2E9C-101B-9397-08002B2CF9AE}" pid="8" name="MSIP_Label_878e9819-3d07-47f7-9697-834686d925a0_SiteId">
    <vt:lpwstr>fd6f305d-c929-4e10-9d46-2e7058aae5e6</vt:lpwstr>
  </property>
  <property fmtid="{D5CDD505-2E9C-101B-9397-08002B2CF9AE}" pid="9" name="MSIP_Label_878e9819-3d07-47f7-9697-834686d925a0_ActionId">
    <vt:lpwstr>ea524a36-e06f-4711-8ce6-a9cbb183ea7d</vt:lpwstr>
  </property>
  <property fmtid="{D5CDD505-2E9C-101B-9397-08002B2CF9AE}" pid="10" name="MSIP_Label_878e9819-3d07-47f7-9697-834686d925a0_ContentBits">
    <vt:lpwstr>1</vt:lpwstr>
  </property>
</Properties>
</file>