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492" r:id="rId3"/>
    <p:sldId id="482" r:id="rId4"/>
    <p:sldId id="483" r:id="rId5"/>
    <p:sldId id="485" r:id="rId6"/>
    <p:sldId id="486" r:id="rId7"/>
    <p:sldId id="487" r:id="rId8"/>
    <p:sldId id="489" r:id="rId9"/>
    <p:sldId id="491" r:id="rId10"/>
    <p:sldId id="479" r:id="rId11"/>
    <p:sldId id="258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60F5B7-31D2-6B27-B079-64ACE75EB3E1}" name="Coleman, Chad" initials="CC" userId="S::ccoleman@wecc.org::1d3fd261-0435-46a4-9e35-55ba72a12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66" autoAdjust="0"/>
    <p:restoredTop sz="88931" autoAdjust="0"/>
  </p:normalViewPr>
  <p:slideViewPr>
    <p:cSldViewPr snapToGrid="0">
      <p:cViewPr varScale="1">
        <p:scale>
          <a:sx n="160" d="100"/>
          <a:sy n="16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2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C71F3D-AD0D-4516-B384-456C4122F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BBCF4-FE14-4F9F-834E-60D5DD9F7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939AD-3AF1-4F9B-B093-84BE36E69E15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833BD-2B84-48CA-BA78-D12CF58A1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FEB22-4495-4FBF-A0CE-8B3771920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2EB9-1A8D-43E4-8536-5C5DA2BC1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54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1E0CA7D6-6E47-4619-B804-1ADF2FBB391A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1300" y="458788"/>
            <a:ext cx="6388100" cy="354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41300" y="4089400"/>
            <a:ext cx="6388100" cy="4595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Lucida Sans" panose="020B0602030504020204" pitchFamily="34" charset="0"/>
              </a:defRPr>
            </a:lvl1pPr>
          </a:lstStyle>
          <a:p>
            <a:fld id="{0801E11E-53AE-4A38-80D9-4D0D8D485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84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lnSpc>
        <a:spcPct val="114000"/>
      </a:lnSpc>
      <a:spcAft>
        <a:spcPts val="600"/>
      </a:spcAft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338" y="458788"/>
            <a:ext cx="62960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2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6326154" y="4749281"/>
            <a:ext cx="5236680" cy="1850695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6326154" y="334977"/>
            <a:ext cx="5236680" cy="4224179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75" y="2560320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419" y="2891470"/>
            <a:ext cx="4742858" cy="537530"/>
          </a:xfrm>
        </p:spPr>
        <p:txBody>
          <a:bodyPr>
            <a:norm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9420" y="4944055"/>
            <a:ext cx="4742857" cy="1465797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9419" y="1424926"/>
            <a:ext cx="4742858" cy="1369157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1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resenter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4E4C09-7843-4926-B255-6FC4758B3C61}"/>
              </a:ext>
            </a:extLst>
          </p:cNvPr>
          <p:cNvSpPr/>
          <p:nvPr userDrawn="1"/>
        </p:nvSpPr>
        <p:spPr>
          <a:xfrm>
            <a:off x="4749281" y="3775318"/>
            <a:ext cx="6813553" cy="2783756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796308-FFA9-4928-8FDE-9FE30C6F1DA6}"/>
              </a:ext>
            </a:extLst>
          </p:cNvPr>
          <p:cNvSpPr/>
          <p:nvPr userDrawn="1"/>
        </p:nvSpPr>
        <p:spPr>
          <a:xfrm>
            <a:off x="4749282" y="334977"/>
            <a:ext cx="6813553" cy="3291119"/>
          </a:xfrm>
          <a:prstGeom prst="rect">
            <a:avLst/>
          </a:prstGeom>
          <a:solidFill>
            <a:srgbClr val="00395D"/>
          </a:solidFill>
          <a:ln w="57150" cmpd="dbl">
            <a:solidFill>
              <a:srgbClr val="003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B4D16-4F91-4141-A870-7552A3F19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77" y="2564906"/>
            <a:ext cx="2331601" cy="17373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95B6CEB-F062-4D08-82D8-D5E5185BEF40}"/>
              </a:ext>
            </a:extLst>
          </p:cNvPr>
          <p:cNvSpPr txBox="1">
            <a:spLocks/>
          </p:cNvSpPr>
          <p:nvPr userDrawn="1"/>
        </p:nvSpPr>
        <p:spPr>
          <a:xfrm>
            <a:off x="6725270" y="1424926"/>
            <a:ext cx="4424609" cy="513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C690B0F-0A83-4758-A7B7-B8DC9AB472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5895" y="2714128"/>
            <a:ext cx="6366384" cy="537530"/>
          </a:xfrm>
        </p:spPr>
        <p:txBody>
          <a:bodyPr>
            <a:norm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7F85ED6-75CA-4DE2-B037-DDD7BEFE57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35894" y="3965510"/>
            <a:ext cx="6366384" cy="2444343"/>
          </a:xfr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065F58D-92FD-4E83-81A0-DFCF47C54C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5894" y="1091682"/>
            <a:ext cx="6366379" cy="1525683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6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1124712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035"/>
            <a:ext cx="11247120" cy="476445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2D5DA-BE2C-4D90-8490-CFE7B71B8181}"/>
              </a:ext>
            </a:extLst>
          </p:cNvPr>
          <p:cNvCxnSpPr>
            <a:cxnSpLocks/>
          </p:cNvCxnSpPr>
          <p:nvPr userDrawn="1"/>
        </p:nvCxnSpPr>
        <p:spPr>
          <a:xfrm>
            <a:off x="0" y="1090570"/>
            <a:ext cx="12192000" cy="0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5DBE6CB-D5DE-4141-8761-7283C9C3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D3CC9-B64E-10D9-49AF-47B62461D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5168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36FD-B39F-4769-B98B-B1F3FB028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440" y="2215958"/>
            <a:ext cx="1124712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1C00F1-2E87-4CC2-99C1-19126C32CB6B}"/>
              </a:ext>
            </a:extLst>
          </p:cNvPr>
          <p:cNvCxnSpPr>
            <a:cxnSpLocks/>
          </p:cNvCxnSpPr>
          <p:nvPr userDrawn="1"/>
        </p:nvCxnSpPr>
        <p:spPr>
          <a:xfrm>
            <a:off x="1424120" y="6557777"/>
            <a:ext cx="9950246" cy="1"/>
          </a:xfrm>
          <a:prstGeom prst="line">
            <a:avLst/>
          </a:prstGeom>
          <a:ln w="28575">
            <a:solidFill>
              <a:srgbClr val="003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B18C40-D15C-46F1-9FC5-3B5CBC53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1" y="6356350"/>
            <a:ext cx="28865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  <a:latin typeface="+mj-lt"/>
              </a:defRPr>
            </a:lvl1pPr>
          </a:lstStyle>
          <a:p>
            <a:fld id="{7B3698F8-BEBC-4075-95C8-28A2E732D1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C8B4-BFF9-FAA5-6BAD-DD9C16104D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039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EB0F7-3837-403F-88C2-1BBB8D335E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lvl1pPr>
            <a:lvl2pPr marL="914400" indent="-457200">
              <a:lnSpc>
                <a:spcPct val="114000"/>
              </a:lnSpc>
              <a:spcBef>
                <a:spcPts val="600"/>
              </a:spcBef>
              <a:defRPr/>
            </a:lvl2pPr>
            <a:lvl3pPr marL="1371600" indent="-457200">
              <a:lnSpc>
                <a:spcPct val="114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/>
            </a:lvl3pPr>
            <a:lvl4pPr marL="1828800" indent="-45720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lvl4pPr>
            <a:lvl5pPr marL="2286000" indent="-457200">
              <a:lnSpc>
                <a:spcPct val="114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&lt;&lt;Use this slide for full-page graphics. </a:t>
            </a:r>
            <a:br>
              <a:rPr lang="en-US" dirty="0"/>
            </a:br>
            <a:r>
              <a:rPr lang="en-US" dirty="0"/>
              <a:t>You may cover up the WECC logo and </a:t>
            </a:r>
            <a:br>
              <a:rPr lang="en-US" dirty="0"/>
            </a:br>
            <a:r>
              <a:rPr lang="en-US" dirty="0"/>
              <a:t>page number if your design calls for it.&gt;&gt;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E7D716-B085-8B46-7BBE-FF2D170EA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6" y="6401752"/>
            <a:ext cx="1100217" cy="27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85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4C4273-0E20-4D97-8D1E-E2F5C3CBB8E1}"/>
              </a:ext>
            </a:extLst>
          </p:cNvPr>
          <p:cNvSpPr txBox="1"/>
          <p:nvPr userDrawn="1"/>
        </p:nvSpPr>
        <p:spPr>
          <a:xfrm>
            <a:off x="4743231" y="3023786"/>
            <a:ext cx="353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Lucida Sans" panose="020B0602030504020204" pitchFamily="34" charset="0"/>
                <a:ea typeface="+mj-ea"/>
                <a:cs typeface="+mj-cs"/>
              </a:rPr>
              <a:t>Contact: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3AD9B5-CE5B-0001-3846-0F4DD40D6DB4}"/>
              </a:ext>
            </a:extLst>
          </p:cNvPr>
          <p:cNvSpPr/>
          <p:nvPr userDrawn="1"/>
        </p:nvSpPr>
        <p:spPr>
          <a:xfrm>
            <a:off x="-1" y="1"/>
            <a:ext cx="4795024" cy="6857999"/>
          </a:xfrm>
          <a:prstGeom prst="rect">
            <a:avLst/>
          </a:prstGeom>
          <a:gradFill flip="none" rotWithShape="1">
            <a:gsLst>
              <a:gs pos="43000">
                <a:srgbClr val="003A5D"/>
              </a:gs>
              <a:gs pos="71000">
                <a:srgbClr val="003A5D">
                  <a:alpha val="63000"/>
                </a:srgbClr>
              </a:gs>
              <a:gs pos="100000">
                <a:srgbClr val="003A5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D965FF0-5EF6-84F2-1492-9C0BE03BE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1" y="3429000"/>
            <a:ext cx="3271784" cy="1048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CC363-F413-6A2D-FDD3-32AC802014A6}"/>
              </a:ext>
            </a:extLst>
          </p:cNvPr>
          <p:cNvSpPr txBox="1"/>
          <p:nvPr userDrawn="1"/>
        </p:nvSpPr>
        <p:spPr>
          <a:xfrm>
            <a:off x="7547979" y="4689446"/>
            <a:ext cx="25691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3A5D"/>
                </a:solidFill>
                <a:latin typeface="Lucida Sans" panose="020B0602030504020204" pitchFamily="34" charset="0"/>
              </a:rPr>
              <a:t>www.wecc.org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8D76B0-FA28-8B65-5BC6-3C9BAE5284A4}"/>
              </a:ext>
            </a:extLst>
          </p:cNvPr>
          <p:cNvCxnSpPr>
            <a:cxnSpLocks/>
          </p:cNvCxnSpPr>
          <p:nvPr userDrawn="1"/>
        </p:nvCxnSpPr>
        <p:spPr>
          <a:xfrm>
            <a:off x="7547980" y="4689446"/>
            <a:ext cx="2569143" cy="0"/>
          </a:xfrm>
          <a:prstGeom prst="line">
            <a:avLst/>
          </a:prstGeom>
          <a:ln w="19050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79826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7634-64B8-43AC-9516-7C6B651C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ABCDC-04F3-4A6E-8F62-B74D6623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E941-48AD-4D62-99B5-CE55E4605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AD4B-0FE2-4D9F-815D-0DCA0A45F14B}" type="datetime1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80A1-78BE-46DD-A312-94CB9A0B9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3B5A7-E604-47B7-BF43-274C815C8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98F8-BEBC-4075-95C8-28A2E732D1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1993246249,&quot;Placement&quot;:&quot;Header&quot;,&quot;Top&quot;:0.0,&quot;Left&quot;:451.989227,&quot;SlideWidth&quot;:960,&quot;SlideHeight&quot;:540}">
            <a:extLst>
              <a:ext uri="{FF2B5EF4-FFF2-40B4-BE49-F238E27FC236}">
                <a16:creationId xmlns:a16="http://schemas.microsoft.com/office/drawing/2014/main" id="{24CDFE27-43C4-A55F-D06E-9F8091363956}"/>
              </a:ext>
            </a:extLst>
          </p:cNvPr>
          <p:cNvSpPr txBox="1"/>
          <p:nvPr userDrawn="1"/>
        </p:nvSpPr>
        <p:spPr>
          <a:xfrm>
            <a:off x="5740263" y="0"/>
            <a:ext cx="71147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&lt;Public&gt;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3536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5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E544-6B79-FF72-42C5-96548E79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15,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6A50-D2DB-6AC0-AAD2-6C2D6832C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 Jensen</a:t>
            </a:r>
          </a:p>
          <a:p>
            <a:r>
              <a:rPr lang="en-US" dirty="0"/>
              <a:t>WECC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3A99-0673-1106-8AE3-9C1AFC0FF9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PCDS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1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EC0E-3F7D-E958-6597-B4F72C74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For Next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ABB4-1C09-0845-C11F-319C5FDC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shape names (won’t affect results)</a:t>
            </a:r>
          </a:p>
          <a:p>
            <a:r>
              <a:rPr lang="en-US" dirty="0"/>
              <a:t>Redistribute Generic Generation based on PF unmapped units</a:t>
            </a:r>
          </a:p>
          <a:p>
            <a:r>
              <a:rPr lang="en-US" dirty="0"/>
              <a:t>Clean up</a:t>
            </a:r>
          </a:p>
          <a:p>
            <a:pPr lvl="1"/>
            <a:r>
              <a:rPr lang="en-US" dirty="0"/>
              <a:t>Regions/states/counties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3666-2223-6FF6-E25E-8BB49983A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519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7289-8C96-4688-32CF-121A3177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BA75D-BD11-D9F2-EB8B-0040A26E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2034_ADS_PCM_V2(2024LnR)_V2.0_LivingCase_1-10-2025</a:t>
            </a:r>
          </a:p>
          <a:p>
            <a:pPr lvl="1"/>
            <a:r>
              <a:rPr lang="en-US" dirty="0"/>
              <a:t>Posted on PCDS Team Site with Change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F245A-CEEB-0923-BCA6-62738841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9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BD44-1AAD-3CA6-7FF8-556B34F4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since 12-13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46B1-1062-94A1-1458-7D9355E7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PDCI_MaintenanceUpdate.mdb</a:t>
            </a:r>
          </a:p>
          <a:p>
            <a:r>
              <a:rPr lang="en-US" dirty="0"/>
              <a:t>Slate_Humbolt_BottleRock_andDispatchPrice.mdb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DataSanityCleanUp_Order2.mdb</a:t>
            </a:r>
          </a:p>
          <a:p>
            <a:pPr>
              <a:lnSpc>
                <a:spcPct val="115000"/>
              </a:lnSpc>
            </a:pPr>
            <a:r>
              <a:rPr lang="en-US" sz="2800" dirty="0" err="1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Diff_Kemano</a:t>
            </a: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Hydro BC.mdb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Diff-Fuels and Hydro Cleanup.mdb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Diff-Thermal Heat Rate Updates.mdb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Flatiron3.mdb-Check operation of Flatiron3 (Is operating as PS)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GenericLM2500.mdb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GenListMinorUpdates_Order1.mdb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MatchIDs_Diff.mdb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Cleanup_Order3.mdb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76773-8A44-7DA9-E794-19D0DB514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9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0512-4DC7-D131-E6D8-977D92E7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Generation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8435EA-9547-0921-CDD4-F5DABF25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1110"/>
            <a:ext cx="5260080" cy="35320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3B202-9308-93A5-F8D2-BD129D65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A5BF4-1C7D-E821-14FF-3F5EE1B06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720" y="1721110"/>
            <a:ext cx="5260080" cy="35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E562A5-D654-3001-2708-B28016D5D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4490"/>
            <a:ext cx="12192000" cy="32035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61F24-2723-86D3-E27C-9F96F4AF86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05925" y="6356350"/>
            <a:ext cx="2886075" cy="365125"/>
          </a:xfrm>
        </p:spPr>
        <p:txBody>
          <a:bodyPr/>
          <a:lstStyle/>
          <a:p>
            <a:fld id="{7B3698F8-BEBC-4075-95C8-28A2E732D1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CCA46-9AB5-1AC5-4DDD-0F9E9E9CC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A5AB-272F-9304-2DA3-7A556720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Dumped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C6D0D-2908-D941-3BD0-75A06E05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7DBC9-CEAF-E968-3C5B-4BB6B8385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21" y="1125534"/>
            <a:ext cx="6202771" cy="281703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9551D9-7AE8-0ACD-D6E1-A8E826B75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1821" y="4040963"/>
            <a:ext cx="6202771" cy="28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6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087C-F5AD-6B79-026D-C2347F06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03A99-E26E-D4CE-22F0-3C8AD4780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C6955F-2C09-A46A-CBC5-A2E2F20E9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141" y="1320800"/>
            <a:ext cx="3701229" cy="4765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D57E70-5506-1702-AB61-7A1FB6BF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779" y="1320800"/>
            <a:ext cx="3701229" cy="47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3840-13A6-5AE1-FDA8-83DE522F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Unserved 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B63C9-5D6E-3D35-2A35-72863DA8D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987" y="1760477"/>
            <a:ext cx="6817173" cy="40975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88C50-9EEC-92C8-A436-F62D2232F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4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6B0DC-038A-DC97-C483-0BD20148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Unserved Load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ADCB7171-9591-40CE-AD37-6E6D19FF2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95" y="1450457"/>
            <a:ext cx="4814304" cy="4765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FF5A0-4FA2-2E76-9D0E-0FDC9861C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698F8-BEBC-4075-95C8-28A2E732D1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CD620F-922A-0DFE-35CE-B59F8711E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555" y="1450457"/>
            <a:ext cx="4835553" cy="47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5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WECC THEME" val="ldzT4yNJ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CC Theme">
  <a:themeElements>
    <a:clrScheme name="WECC Color Palette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00395D"/>
      </a:accent1>
      <a:accent2>
        <a:srgbClr val="005238"/>
      </a:accent2>
      <a:accent3>
        <a:srgbClr val="A99260"/>
      </a:accent3>
      <a:accent4>
        <a:srgbClr val="B53713"/>
      </a:accent4>
      <a:accent5>
        <a:srgbClr val="6D2D41"/>
      </a:accent5>
      <a:accent6>
        <a:srgbClr val="A71930"/>
      </a:accent6>
      <a:hlink>
        <a:srgbClr val="0000FF"/>
      </a:hlink>
      <a:folHlink>
        <a:srgbClr val="800080"/>
      </a:folHlink>
    </a:clrScheme>
    <a:fontScheme name="WECC Fonts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68224C36-9F2C-48C4-BC87-BEBA4CE928D5}" vid="{D2405A99-B016-4BD0-86C3-6B6CA6B7E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CC Notes theme">
      <a:majorFont>
        <a:latin typeface="Lucida Sans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8e9819-3d07-47f7-9697-834686d925a0}" enabled="1" method="Privileged" siteId="{fd6f305d-c929-4e10-9d46-2e7058aae5e6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20928</TotalTime>
  <Words>152</Words>
  <Application>Microsoft Office PowerPoint</Application>
  <PresentationFormat>Widescreen</PresentationFormat>
  <Paragraphs>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Lucida Sans</vt:lpstr>
      <vt:lpstr>Palatino Linotype</vt:lpstr>
      <vt:lpstr>Wingdings</vt:lpstr>
      <vt:lpstr>WECC Theme</vt:lpstr>
      <vt:lpstr>January 15, 2025</vt:lpstr>
      <vt:lpstr>Latest Version</vt:lpstr>
      <vt:lpstr>Updates since 12-13 case</vt:lpstr>
      <vt:lpstr>Annual Generation</vt:lpstr>
      <vt:lpstr>PowerPoint Presentation</vt:lpstr>
      <vt:lpstr>Dumped Generation</vt:lpstr>
      <vt:lpstr>Regional Transfers</vt:lpstr>
      <vt:lpstr>Unserved Load</vt:lpstr>
      <vt:lpstr>Unserved Load</vt:lpstr>
      <vt:lpstr>Updates For Next Run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Patil, Anuj</dc:creator>
  <cp:lastModifiedBy>Jensen, Jon</cp:lastModifiedBy>
  <cp:revision>210</cp:revision>
  <dcterms:created xsi:type="dcterms:W3CDTF">2024-08-27T01:49:51Z</dcterms:created>
  <dcterms:modified xsi:type="dcterms:W3CDTF">2025-01-15T20:57:38Z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8A856860-1333-47E7-B8F8-73847BD8F3BA</vt:lpwstr>
  </property>
  <property fmtid="{D5CDD505-2E9C-101B-9397-08002B2CF9AE}" pid="3" name="ArticulatePath">
    <vt:lpwstr>PowerPoint</vt:lpwstr>
  </property>
  <property fmtid="{D5CDD505-2E9C-101B-9397-08002B2CF9AE}" pid="4" name="MSIP_Label_878e9819-3d07-47f7-9697-834686d925a0_Enabled">
    <vt:lpwstr>true</vt:lpwstr>
  </property>
  <property fmtid="{D5CDD505-2E9C-101B-9397-08002B2CF9AE}" pid="5" name="MSIP_Label_878e9819-3d07-47f7-9697-834686d925a0_SetDate">
    <vt:lpwstr>2023-04-18T16:01:48Z</vt:lpwstr>
  </property>
  <property fmtid="{D5CDD505-2E9C-101B-9397-08002B2CF9AE}" pid="6" name="MSIP_Label_878e9819-3d07-47f7-9697-834686d925a0_Method">
    <vt:lpwstr>Privileged</vt:lpwstr>
  </property>
  <property fmtid="{D5CDD505-2E9C-101B-9397-08002B2CF9AE}" pid="7" name="MSIP_Label_878e9819-3d07-47f7-9697-834686d925a0_Name">
    <vt:lpwstr>Public</vt:lpwstr>
  </property>
  <property fmtid="{D5CDD505-2E9C-101B-9397-08002B2CF9AE}" pid="8" name="MSIP_Label_878e9819-3d07-47f7-9697-834686d925a0_SiteId">
    <vt:lpwstr>fd6f305d-c929-4e10-9d46-2e7058aae5e6</vt:lpwstr>
  </property>
  <property fmtid="{D5CDD505-2E9C-101B-9397-08002B2CF9AE}" pid="9" name="MSIP_Label_878e9819-3d07-47f7-9697-834686d925a0_ActionId">
    <vt:lpwstr>ea524a36-e06f-4711-8ce6-a9cbb183ea7d</vt:lpwstr>
  </property>
  <property fmtid="{D5CDD505-2E9C-101B-9397-08002B2CF9AE}" pid="10" name="MSIP_Label_878e9819-3d07-47f7-9697-834686d925a0_ContentBits">
    <vt:lpwstr>1</vt:lpwstr>
  </property>
</Properties>
</file>