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477" r:id="rId3"/>
    <p:sldId id="478" r:id="rId4"/>
    <p:sldId id="479" r:id="rId5"/>
    <p:sldId id="258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160F5B7-31D2-6B27-B079-64ACE75EB3E1}" name="Coleman, Chad" initials="CC" userId="S::ccoleman@wecc.org::1d3fd261-0435-46a4-9e35-55ba72a12d1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66" autoAdjust="0"/>
    <p:restoredTop sz="88931" autoAdjust="0"/>
  </p:normalViewPr>
  <p:slideViewPr>
    <p:cSldViewPr snapToGrid="0">
      <p:cViewPr varScale="1">
        <p:scale>
          <a:sx n="160" d="100"/>
          <a:sy n="160" d="100"/>
        </p:scale>
        <p:origin x="87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3288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5C71F3D-AD0D-4516-B384-456C4122F5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FBBCF4-FE14-4F9F-834E-60D5DD9F7BB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939AD-3AF1-4F9B-B093-84BE36E69E15}" type="datetimeFigureOut">
              <a:rPr lang="en-US" smtClean="0"/>
              <a:t>1/7/2025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833BD-2B84-48CA-BA78-D12CF58A1E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6FEB22-4495-4FBF-A0CE-8B3771920F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C2EB9-1A8D-43E4-8536-5C5DA2BC17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54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Palatino Linotype" panose="0204050205050503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Palatino Linotype" panose="02040502050505030304" pitchFamily="18" charset="0"/>
              </a:defRPr>
            </a:lvl1pPr>
          </a:lstStyle>
          <a:p>
            <a:fld id="{1E0CA7D6-6E47-4619-B804-1ADF2FBB391A}" type="datetimeFigureOut">
              <a:rPr lang="en-US" smtClean="0"/>
              <a:pPr/>
              <a:t>1/7/2025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1300" y="458788"/>
            <a:ext cx="6388100" cy="3541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41300" y="4089400"/>
            <a:ext cx="6388100" cy="4595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Palatino Linotype" panose="0204050205050503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>
                <a:latin typeface="Lucida Sans" panose="020B0602030504020204" pitchFamily="34" charset="0"/>
              </a:defRPr>
            </a:lvl1pPr>
          </a:lstStyle>
          <a:p>
            <a:fld id="{0801E11E-53AE-4A38-80D9-4D0D8D485C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98436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lnSpc>
        <a:spcPct val="114000"/>
      </a:lnSpc>
      <a:spcAft>
        <a:spcPts val="600"/>
      </a:spcAft>
      <a:defRPr sz="1200" kern="1200">
        <a:solidFill>
          <a:schemeClr val="tx1"/>
        </a:solidFill>
        <a:latin typeface="Palatino Linotype" panose="02040502050505030304" pitchFamily="18" charset="0"/>
        <a:ea typeface="+mn-ea"/>
        <a:cs typeface="+mn-cs"/>
      </a:defRPr>
    </a:lvl1pPr>
    <a:lvl2pPr marL="457200" algn="l" defTabSz="914400" rtl="0" eaLnBrk="1" latinLnBrk="0" hangingPunct="1">
      <a:lnSpc>
        <a:spcPct val="114000"/>
      </a:lnSpc>
      <a:spcAft>
        <a:spcPts val="600"/>
      </a:spcAft>
      <a:defRPr sz="1200" kern="1200">
        <a:solidFill>
          <a:schemeClr val="tx1"/>
        </a:solidFill>
        <a:latin typeface="Palatino Linotype" panose="02040502050505030304" pitchFamily="18" charset="0"/>
        <a:ea typeface="+mn-ea"/>
        <a:cs typeface="+mn-cs"/>
      </a:defRPr>
    </a:lvl2pPr>
    <a:lvl3pPr marL="914400" algn="l" defTabSz="914400" rtl="0" eaLnBrk="1" latinLnBrk="0" hangingPunct="1">
      <a:lnSpc>
        <a:spcPct val="114000"/>
      </a:lnSpc>
      <a:spcAft>
        <a:spcPts val="600"/>
      </a:spcAft>
      <a:defRPr sz="1200" kern="1200">
        <a:solidFill>
          <a:schemeClr val="tx1"/>
        </a:solidFill>
        <a:latin typeface="Palatino Linotype" panose="02040502050505030304" pitchFamily="18" charset="0"/>
        <a:ea typeface="+mn-ea"/>
        <a:cs typeface="+mn-cs"/>
      </a:defRPr>
    </a:lvl3pPr>
    <a:lvl4pPr marL="1371600" algn="l" defTabSz="914400" rtl="0" eaLnBrk="1" latinLnBrk="0" hangingPunct="1">
      <a:lnSpc>
        <a:spcPct val="114000"/>
      </a:lnSpc>
      <a:spcAft>
        <a:spcPts val="600"/>
      </a:spcAft>
      <a:defRPr sz="1200" kern="1200">
        <a:solidFill>
          <a:schemeClr val="tx1"/>
        </a:solidFill>
        <a:latin typeface="Palatino Linotype" panose="02040502050505030304" pitchFamily="18" charset="0"/>
        <a:ea typeface="+mn-ea"/>
        <a:cs typeface="+mn-cs"/>
      </a:defRPr>
    </a:lvl4pPr>
    <a:lvl5pPr marL="1828800" algn="l" defTabSz="914400" rtl="0" eaLnBrk="1" latinLnBrk="0" hangingPunct="1">
      <a:lnSpc>
        <a:spcPct val="114000"/>
      </a:lnSpc>
      <a:spcAft>
        <a:spcPts val="600"/>
      </a:spcAft>
      <a:defRPr sz="1200" kern="1200">
        <a:solidFill>
          <a:schemeClr val="tx1"/>
        </a:solidFill>
        <a:latin typeface="Palatino Linotype" panose="020405020505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7338" y="458788"/>
            <a:ext cx="6296025" cy="35417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720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7338" y="458788"/>
            <a:ext cx="6296025" cy="35417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624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A4E4C09-7843-4926-B255-6FC4758B3C61}"/>
              </a:ext>
            </a:extLst>
          </p:cNvPr>
          <p:cNvSpPr/>
          <p:nvPr userDrawn="1"/>
        </p:nvSpPr>
        <p:spPr>
          <a:xfrm>
            <a:off x="6326154" y="4749281"/>
            <a:ext cx="5236680" cy="1850695"/>
          </a:xfrm>
          <a:prstGeom prst="rect">
            <a:avLst/>
          </a:prstGeom>
          <a:solidFill>
            <a:srgbClr val="00395D"/>
          </a:solidFill>
          <a:ln w="57150" cmpd="dbl">
            <a:solidFill>
              <a:srgbClr val="00395D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5796308-FFA9-4928-8FDE-9FE30C6F1DA6}"/>
              </a:ext>
            </a:extLst>
          </p:cNvPr>
          <p:cNvSpPr/>
          <p:nvPr userDrawn="1"/>
        </p:nvSpPr>
        <p:spPr>
          <a:xfrm>
            <a:off x="6326154" y="334977"/>
            <a:ext cx="5236680" cy="4224179"/>
          </a:xfrm>
          <a:prstGeom prst="rect">
            <a:avLst/>
          </a:prstGeom>
          <a:solidFill>
            <a:srgbClr val="00395D"/>
          </a:solidFill>
          <a:ln w="57150" cmpd="dbl">
            <a:solidFill>
              <a:srgbClr val="00395D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7EB4D16-4F91-4141-A870-7552A3F19B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775" y="2560320"/>
            <a:ext cx="2331601" cy="173736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095B6CEB-F062-4D08-82D8-D5E5185BEF40}"/>
              </a:ext>
            </a:extLst>
          </p:cNvPr>
          <p:cNvSpPr txBox="1">
            <a:spLocks/>
          </p:cNvSpPr>
          <p:nvPr userDrawn="1"/>
        </p:nvSpPr>
        <p:spPr>
          <a:xfrm>
            <a:off x="6725270" y="1424926"/>
            <a:ext cx="4424609" cy="51358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14000"/>
              </a:lnSpc>
              <a:spcBef>
                <a:spcPct val="0"/>
              </a:spcBef>
              <a:buNone/>
              <a:defRPr sz="28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latin typeface="Lucida Sans" panose="020B0602030504020204" pitchFamily="34" charset="0"/>
            </a:endParaRPr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BC690B0F-0A83-4758-A7B7-B8DC9AB472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9419" y="2891470"/>
            <a:ext cx="4742858" cy="537530"/>
          </a:xfrm>
        </p:spPr>
        <p:txBody>
          <a:bodyPr>
            <a:normAutofit/>
          </a:bodyPr>
          <a:lstStyle>
            <a:lvl1pPr algn="ctr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Month DD, </a:t>
            </a:r>
            <a:r>
              <a:rPr lang="en-US" dirty="0" err="1"/>
              <a:t>YYYY</a:t>
            </a:r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87F85ED6-75CA-4DE2-B037-DDD7BEFE575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59420" y="4944055"/>
            <a:ext cx="4742857" cy="1465797"/>
          </a:xfrm>
        </p:spPr>
        <p:txBody>
          <a:bodyPr anchor="ctr"/>
          <a:lstStyle>
            <a:lvl1pPr marL="0" indent="0" algn="ctr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Presenter’s name and title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E065F58D-92FD-4E83-81A0-DFCF47C54C2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9419" y="1424926"/>
            <a:ext cx="4742858" cy="1369157"/>
          </a:xfrm>
        </p:spPr>
        <p:txBody>
          <a:bodyPr/>
          <a:lstStyle>
            <a:lvl1pPr marL="0" indent="0" algn="ctr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416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resenters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A4E4C09-7843-4926-B255-6FC4758B3C61}"/>
              </a:ext>
            </a:extLst>
          </p:cNvPr>
          <p:cNvSpPr/>
          <p:nvPr userDrawn="1"/>
        </p:nvSpPr>
        <p:spPr>
          <a:xfrm>
            <a:off x="4749281" y="3775318"/>
            <a:ext cx="6813553" cy="2783756"/>
          </a:xfrm>
          <a:prstGeom prst="rect">
            <a:avLst/>
          </a:prstGeom>
          <a:solidFill>
            <a:srgbClr val="00395D"/>
          </a:solidFill>
          <a:ln w="57150" cmpd="dbl">
            <a:solidFill>
              <a:srgbClr val="00395D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5796308-FFA9-4928-8FDE-9FE30C6F1DA6}"/>
              </a:ext>
            </a:extLst>
          </p:cNvPr>
          <p:cNvSpPr/>
          <p:nvPr userDrawn="1"/>
        </p:nvSpPr>
        <p:spPr>
          <a:xfrm>
            <a:off x="4749282" y="334977"/>
            <a:ext cx="6813553" cy="3291119"/>
          </a:xfrm>
          <a:prstGeom prst="rect">
            <a:avLst/>
          </a:prstGeom>
          <a:solidFill>
            <a:srgbClr val="00395D"/>
          </a:solidFill>
          <a:ln w="57150" cmpd="dbl">
            <a:solidFill>
              <a:srgbClr val="00395D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7EB4D16-4F91-4141-A870-7552A3F19B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277" y="2564906"/>
            <a:ext cx="2331601" cy="173736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095B6CEB-F062-4D08-82D8-D5E5185BEF40}"/>
              </a:ext>
            </a:extLst>
          </p:cNvPr>
          <p:cNvSpPr txBox="1">
            <a:spLocks/>
          </p:cNvSpPr>
          <p:nvPr userDrawn="1"/>
        </p:nvSpPr>
        <p:spPr>
          <a:xfrm>
            <a:off x="6725270" y="1424926"/>
            <a:ext cx="4424609" cy="51358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14000"/>
              </a:lnSpc>
              <a:spcBef>
                <a:spcPct val="0"/>
              </a:spcBef>
              <a:buNone/>
              <a:defRPr sz="28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latin typeface="Lucida Sans" panose="020B0602030504020204" pitchFamily="34" charset="0"/>
            </a:endParaRPr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BC690B0F-0A83-4758-A7B7-B8DC9AB472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5895" y="2714128"/>
            <a:ext cx="6366384" cy="537530"/>
          </a:xfrm>
        </p:spPr>
        <p:txBody>
          <a:bodyPr>
            <a:normAutofit/>
          </a:bodyPr>
          <a:lstStyle>
            <a:lvl1pPr algn="ctr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Month DD, </a:t>
            </a:r>
            <a:r>
              <a:rPr lang="en-US" dirty="0" err="1"/>
              <a:t>YYYY</a:t>
            </a:r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87F85ED6-75CA-4DE2-B037-DDD7BEFE575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35894" y="3965510"/>
            <a:ext cx="6366384" cy="2444343"/>
          </a:xfrm>
        </p:spPr>
        <p:txBody>
          <a:bodyPr anchor="ctr"/>
          <a:lstStyle>
            <a:lvl1pPr marL="0" indent="0" algn="ctr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Presenter’s name and title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E065F58D-92FD-4E83-81A0-DFCF47C54C2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35894" y="1091682"/>
            <a:ext cx="6366379" cy="1525683"/>
          </a:xfrm>
        </p:spPr>
        <p:txBody>
          <a:bodyPr/>
          <a:lstStyle>
            <a:lvl1pPr marL="0" indent="0" algn="ctr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0685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A36FD-B39F-4769-B98B-B1F3FB028D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65125"/>
            <a:ext cx="11247120" cy="6858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C8EB0F7-3837-403F-88C2-1BBB8D335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6035"/>
            <a:ext cx="11247120" cy="4764453"/>
          </a:xfrm>
          <a:prstGeom prst="rect">
            <a:avLst/>
          </a:prstGeom>
        </p:spPr>
        <p:txBody>
          <a:bodyPr/>
          <a:lstStyle>
            <a:lvl1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lvl1pPr>
            <a:lvl2pPr marL="9144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defRPr/>
            </a:lvl2pPr>
            <a:lvl3pPr marL="13716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Courier New" panose="02070309020205020404" pitchFamily="49" charset="0"/>
              <a:buChar char="o"/>
              <a:defRPr/>
            </a:lvl3pPr>
            <a:lvl4pPr marL="18288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lvl4pPr>
            <a:lvl5pPr marL="22860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12D5DA-BE2C-4D90-8490-CFE7B71B8181}"/>
              </a:ext>
            </a:extLst>
          </p:cNvPr>
          <p:cNvCxnSpPr>
            <a:cxnSpLocks/>
          </p:cNvCxnSpPr>
          <p:nvPr userDrawn="1"/>
        </p:nvCxnSpPr>
        <p:spPr>
          <a:xfrm>
            <a:off x="0" y="1090570"/>
            <a:ext cx="12192000" cy="0"/>
          </a:xfrm>
          <a:prstGeom prst="line">
            <a:avLst/>
          </a:prstGeom>
          <a:ln w="28575">
            <a:solidFill>
              <a:srgbClr val="0039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81C00F1-2E87-4CC2-99C1-19126C32CB6B}"/>
              </a:ext>
            </a:extLst>
          </p:cNvPr>
          <p:cNvCxnSpPr>
            <a:cxnSpLocks/>
          </p:cNvCxnSpPr>
          <p:nvPr userDrawn="1"/>
        </p:nvCxnSpPr>
        <p:spPr>
          <a:xfrm>
            <a:off x="1424120" y="6557777"/>
            <a:ext cx="9950246" cy="1"/>
          </a:xfrm>
          <a:prstGeom prst="line">
            <a:avLst/>
          </a:prstGeom>
          <a:ln w="28575">
            <a:solidFill>
              <a:srgbClr val="0039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85DBE6CB-D5DE-4141-8761-7283C9C3FD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1601" y="6356350"/>
            <a:ext cx="2886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fld id="{7B3698F8-BEBC-4075-95C8-28A2E732D13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1D3CC9-B64E-10D9-49AF-47B62461D47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26" y="6401752"/>
            <a:ext cx="1100217" cy="2743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4651683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A36FD-B39F-4769-B98B-B1F3FB028D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2440" y="2215958"/>
            <a:ext cx="1124712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defRPr sz="40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Divider Title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81C00F1-2E87-4CC2-99C1-19126C32CB6B}"/>
              </a:ext>
            </a:extLst>
          </p:cNvPr>
          <p:cNvCxnSpPr>
            <a:cxnSpLocks/>
          </p:cNvCxnSpPr>
          <p:nvPr userDrawn="1"/>
        </p:nvCxnSpPr>
        <p:spPr>
          <a:xfrm>
            <a:off x="1424120" y="6557777"/>
            <a:ext cx="9950246" cy="1"/>
          </a:xfrm>
          <a:prstGeom prst="line">
            <a:avLst/>
          </a:prstGeom>
          <a:ln w="28575">
            <a:solidFill>
              <a:srgbClr val="0039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AB18C40-D15C-46F1-9FC5-3B5CBC5370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1601" y="6356350"/>
            <a:ext cx="2886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fld id="{7B3698F8-BEBC-4075-95C8-28A2E732D13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0FC8B4-BFF9-FAA5-6BAD-DD9C16104D9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26" y="6401752"/>
            <a:ext cx="1100217" cy="2743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340392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Graphi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C8EB0F7-3837-403F-88C2-1BBB8D335E7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lvl1pPr>
            <a:lvl2pPr marL="914400" indent="-457200">
              <a:lnSpc>
                <a:spcPct val="114000"/>
              </a:lnSpc>
              <a:spcBef>
                <a:spcPts val="600"/>
              </a:spcBef>
              <a:defRPr/>
            </a:lvl2pPr>
            <a:lvl3pPr marL="1371600" indent="-457200">
              <a:lnSpc>
                <a:spcPct val="114000"/>
              </a:lnSpc>
              <a:spcBef>
                <a:spcPts val="600"/>
              </a:spcBef>
              <a:buSzPct val="75000"/>
              <a:buFont typeface="Courier New" panose="02070309020205020404" pitchFamily="49" charset="0"/>
              <a:buChar char="o"/>
              <a:defRPr/>
            </a:lvl3pPr>
            <a:lvl4pPr marL="1828800" indent="-457200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lvl4pPr>
            <a:lvl5pPr marL="2286000" indent="-457200">
              <a:lnSpc>
                <a:spcPct val="114000"/>
              </a:lnSpc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&lt;&lt;Use this slide for full-page graphics. </a:t>
            </a:r>
            <a:br>
              <a:rPr lang="en-US" dirty="0"/>
            </a:br>
            <a:r>
              <a:rPr lang="en-US" dirty="0"/>
              <a:t>You may cover up the WECC logo and </a:t>
            </a:r>
            <a:br>
              <a:rPr lang="en-US" dirty="0"/>
            </a:br>
            <a:r>
              <a:rPr lang="en-US" dirty="0"/>
              <a:t>page number if your design calls for it.&gt;&gt;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E7D716-B085-8B46-7BBE-FF2D170EADC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26" y="6401752"/>
            <a:ext cx="1100217" cy="2743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698552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94C4273-0E20-4D97-8D1E-E2F5C3CBB8E1}"/>
              </a:ext>
            </a:extLst>
          </p:cNvPr>
          <p:cNvSpPr txBox="1"/>
          <p:nvPr userDrawn="1"/>
        </p:nvSpPr>
        <p:spPr>
          <a:xfrm>
            <a:off x="4743231" y="3023786"/>
            <a:ext cx="35318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kern="1200" dirty="0">
                <a:solidFill>
                  <a:schemeClr val="bg1"/>
                </a:solidFill>
                <a:latin typeface="Lucida Sans" panose="020B0602030504020204" pitchFamily="34" charset="0"/>
                <a:ea typeface="+mj-ea"/>
                <a:cs typeface="+mj-cs"/>
              </a:rPr>
              <a:t>Contact: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73AD9B5-CE5B-0001-3846-0F4DD40D6DB4}"/>
              </a:ext>
            </a:extLst>
          </p:cNvPr>
          <p:cNvSpPr/>
          <p:nvPr userDrawn="1"/>
        </p:nvSpPr>
        <p:spPr>
          <a:xfrm>
            <a:off x="-1" y="1"/>
            <a:ext cx="4795024" cy="6857999"/>
          </a:xfrm>
          <a:prstGeom prst="rect">
            <a:avLst/>
          </a:prstGeom>
          <a:gradFill flip="none" rotWithShape="1">
            <a:gsLst>
              <a:gs pos="43000">
                <a:srgbClr val="003A5D"/>
              </a:gs>
              <a:gs pos="71000">
                <a:srgbClr val="003A5D">
                  <a:alpha val="63000"/>
                </a:srgbClr>
              </a:gs>
              <a:gs pos="100000">
                <a:srgbClr val="003A5D"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Content Placeholder 3" descr="Text&#10;&#10;Description automatically generated with medium confidence">
            <a:extLst>
              <a:ext uri="{FF2B5EF4-FFF2-40B4-BE49-F238E27FC236}">
                <a16:creationId xmlns:a16="http://schemas.microsoft.com/office/drawing/2014/main" id="{ED965FF0-5EF6-84F2-1492-9C0BE03BE1C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9351" y="3429000"/>
            <a:ext cx="3271784" cy="10486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8FCC363-F413-6A2D-FDD3-32AC802014A6}"/>
              </a:ext>
            </a:extLst>
          </p:cNvPr>
          <p:cNvSpPr txBox="1"/>
          <p:nvPr userDrawn="1"/>
        </p:nvSpPr>
        <p:spPr>
          <a:xfrm>
            <a:off x="7547979" y="4689446"/>
            <a:ext cx="256914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>
                <a:solidFill>
                  <a:srgbClr val="003A5D"/>
                </a:solidFill>
                <a:latin typeface="Lucida Sans" panose="020B0602030504020204" pitchFamily="34" charset="0"/>
              </a:rPr>
              <a:t>www.wecc.org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58D76B0-FA28-8B65-5BC6-3C9BAE5284A4}"/>
              </a:ext>
            </a:extLst>
          </p:cNvPr>
          <p:cNvCxnSpPr>
            <a:cxnSpLocks/>
          </p:cNvCxnSpPr>
          <p:nvPr userDrawn="1"/>
        </p:nvCxnSpPr>
        <p:spPr>
          <a:xfrm>
            <a:off x="7547980" y="4689446"/>
            <a:ext cx="2569143" cy="0"/>
          </a:xfrm>
          <a:prstGeom prst="line">
            <a:avLst/>
          </a:prstGeom>
          <a:ln w="19050">
            <a:solidFill>
              <a:srgbClr val="003A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77798261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9E7634-64B8-43AC-9516-7C6B651C0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5ABCDC-04F3-4A6E-8F62-B74D66232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AE941-48AD-4D62-99B5-CE55E4605C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7AD4B-0FE2-4D9F-815D-0DCA0A45F14B}" type="datetime1">
              <a:rPr lang="en-US" smtClean="0"/>
              <a:t>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680A1-78BE-46DD-A312-94CB9A0B9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3B5A7-E604-47B7-BF43-274C815C86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698F8-BEBC-4075-95C8-28A2E732D13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MSIPCMContentMarking" descr="{&quot;HashCode&quot;:1993246249,&quot;Placement&quot;:&quot;Header&quot;,&quot;Top&quot;:0.0,&quot;Left&quot;:451.989227,&quot;SlideWidth&quot;:960,&quot;SlideHeight&quot;:540}">
            <a:extLst>
              <a:ext uri="{FF2B5EF4-FFF2-40B4-BE49-F238E27FC236}">
                <a16:creationId xmlns:a16="http://schemas.microsoft.com/office/drawing/2014/main" id="{24CDFE27-43C4-A55F-D06E-9F8091363956}"/>
              </a:ext>
            </a:extLst>
          </p:cNvPr>
          <p:cNvSpPr txBox="1"/>
          <p:nvPr userDrawn="1"/>
        </p:nvSpPr>
        <p:spPr>
          <a:xfrm>
            <a:off x="5740263" y="0"/>
            <a:ext cx="711474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</a:rPr>
              <a:t>&lt;Public&gt;</a:t>
            </a:r>
          </a:p>
        </p:txBody>
      </p:sp>
    </p:spTree>
    <p:custDataLst>
      <p:tags r:id="rId8"/>
    </p:custDataLst>
    <p:extLst>
      <p:ext uri="{BB962C8B-B14F-4D97-AF65-F5344CB8AC3E}">
        <p14:creationId xmlns:p14="http://schemas.microsoft.com/office/powerpoint/2010/main" val="1035366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  <p:sldLayoutId id="2147483662" r:id="rId3"/>
    <p:sldLayoutId id="2147483664" r:id="rId4"/>
    <p:sldLayoutId id="2147483665" r:id="rId5"/>
    <p:sldLayoutId id="2147483663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6E544-6B79-FF72-42C5-96548E79D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January 8, 2025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B6A50-D2DB-6AC0-AAD2-6C2D6832CB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Jon Jensen</a:t>
            </a:r>
          </a:p>
          <a:p>
            <a:r>
              <a:rPr lang="en-US" dirty="0"/>
              <a:t>WECC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593A99-0673-1106-8AE3-9C1AFC0FF9A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PCDS Meeting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0130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72BE7-D50F-2E3B-3170-B78CB0C40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 For Next Run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45D63-B215-F0F4-35D9-C9F7B7E0E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New wind/solar hourly shapes from NREL/PNNL</a:t>
            </a:r>
          </a:p>
          <a:p>
            <a:r>
              <a:rPr lang="en-US" dirty="0"/>
              <a:t>Update on some heat rates that were too high/low</a:t>
            </a:r>
          </a:p>
          <a:p>
            <a:r>
              <a:rPr lang="en-US" dirty="0"/>
              <a:t>Updated PDCI maintenance </a:t>
            </a:r>
          </a:p>
          <a:p>
            <a:r>
              <a:rPr lang="en-US" dirty="0"/>
              <a:t>Matching IDs etc. to PF</a:t>
            </a:r>
          </a:p>
          <a:p>
            <a:r>
              <a:rPr lang="en-US" dirty="0"/>
              <a:t>Fix a couple of units for generic I/O </a:t>
            </a:r>
            <a:r>
              <a:rPr lang="en-US" dirty="0" err="1"/>
              <a:t>maxcap</a:t>
            </a:r>
            <a:r>
              <a:rPr lang="en-US" dirty="0"/>
              <a:t> -1</a:t>
            </a:r>
          </a:p>
          <a:p>
            <a:r>
              <a:rPr lang="en-US" dirty="0"/>
              <a:t>Moved a couple units, ex. Tehachapi to </a:t>
            </a:r>
            <a:r>
              <a:rPr lang="en-US" dirty="0" err="1"/>
              <a:t>Windhub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93C2AF-9305-7F8B-29C7-58188C3DD1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698F8-BEBC-4075-95C8-28A2E732D13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597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F5555-E986-DD38-C187-85FE60611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 For Next Run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B8F5A-36A5-A843-DC55-99F0BE1BA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EPE Nomogram update</a:t>
            </a:r>
          </a:p>
          <a:p>
            <a:r>
              <a:rPr lang="en-US" dirty="0"/>
              <a:t>VEA/</a:t>
            </a:r>
            <a:r>
              <a:rPr lang="en-US" dirty="0" err="1"/>
              <a:t>Gridliance</a:t>
            </a:r>
            <a:r>
              <a:rPr lang="en-US" dirty="0"/>
              <a:t> ISO approved upgrades</a:t>
            </a:r>
          </a:p>
          <a:p>
            <a:r>
              <a:rPr lang="en-US" dirty="0"/>
              <a:t>Clean up shape names, unused shapes</a:t>
            </a:r>
          </a:p>
          <a:p>
            <a:r>
              <a:rPr lang="en-US" dirty="0"/>
              <a:t>Data Sanity Check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E69F07-78CB-6A48-3C74-D103BC8BFA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698F8-BEBC-4075-95C8-28A2E732D13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223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EEC0E-3F7D-E958-6597-B4F72C74C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 For Next Run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CABB4-1C09-0845-C11F-319C5FDC7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 Shapes and Change Files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B53666-2223-6FF6-E25E-8BB49983A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698F8-BEBC-4075-95C8-28A2E732D13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735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2851935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WECC THEME" val="ldzT4yNJ"/>
  <p:tag name="ARTICULATE_PROJECT_OPEN" val="0"/>
  <p:tag name="ARTICULATE_SLIDE_COUNT" val="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WECC Theme">
  <a:themeElements>
    <a:clrScheme name="WECC Color Palette">
      <a:dk1>
        <a:srgbClr val="000000"/>
      </a:dk1>
      <a:lt1>
        <a:srgbClr val="FFFFFF"/>
      </a:lt1>
      <a:dk2>
        <a:srgbClr val="666666"/>
      </a:dk2>
      <a:lt2>
        <a:srgbClr val="FFFFFF"/>
      </a:lt2>
      <a:accent1>
        <a:srgbClr val="00395D"/>
      </a:accent1>
      <a:accent2>
        <a:srgbClr val="005238"/>
      </a:accent2>
      <a:accent3>
        <a:srgbClr val="A99260"/>
      </a:accent3>
      <a:accent4>
        <a:srgbClr val="B53713"/>
      </a:accent4>
      <a:accent5>
        <a:srgbClr val="6D2D41"/>
      </a:accent5>
      <a:accent6>
        <a:srgbClr val="A71930"/>
      </a:accent6>
      <a:hlink>
        <a:srgbClr val="0000FF"/>
      </a:hlink>
      <a:folHlink>
        <a:srgbClr val="800080"/>
      </a:folHlink>
    </a:clrScheme>
    <a:fontScheme name="WECC Fonts">
      <a:majorFont>
        <a:latin typeface="Lucida Sans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" id="{68224C36-9F2C-48C4-BC87-BEBA4CE928D5}" vid="{D2405A99-B016-4BD0-86C3-6B6CA6B7E2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WECC Notes theme">
      <a:majorFont>
        <a:latin typeface="Lucida Sans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78e9819-3d07-47f7-9697-834686d925a0}" enabled="1" method="Privileged" siteId="{fd6f305d-c929-4e10-9d46-2e7058aae5e6}" contentBits="1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PowerPoint</Template>
  <TotalTime>17793</TotalTime>
  <Words>101</Words>
  <Application>Microsoft Office PowerPoint</Application>
  <PresentationFormat>Widescreen</PresentationFormat>
  <Paragraphs>21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Courier New</vt:lpstr>
      <vt:lpstr>Lucida Sans</vt:lpstr>
      <vt:lpstr>Palatino Linotype</vt:lpstr>
      <vt:lpstr>Wingdings</vt:lpstr>
      <vt:lpstr>WECC Theme</vt:lpstr>
      <vt:lpstr>January 8, 2025</vt:lpstr>
      <vt:lpstr>Updates For Next Run</vt:lpstr>
      <vt:lpstr>Updates For Next Run</vt:lpstr>
      <vt:lpstr>Updates For Next Run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Patil, Anuj</dc:creator>
  <cp:lastModifiedBy>Jensen, Jon</cp:lastModifiedBy>
  <cp:revision>197</cp:revision>
  <dcterms:created xsi:type="dcterms:W3CDTF">2024-08-27T01:49:51Z</dcterms:created>
  <dcterms:modified xsi:type="dcterms:W3CDTF">2025-01-08T20:52:37Z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8A856860-1333-47E7-B8F8-73847BD8F3BA</vt:lpwstr>
  </property>
  <property fmtid="{D5CDD505-2E9C-101B-9397-08002B2CF9AE}" pid="3" name="ArticulatePath">
    <vt:lpwstr>PowerPoint</vt:lpwstr>
  </property>
  <property fmtid="{D5CDD505-2E9C-101B-9397-08002B2CF9AE}" pid="4" name="MSIP_Label_878e9819-3d07-47f7-9697-834686d925a0_Enabled">
    <vt:lpwstr>true</vt:lpwstr>
  </property>
  <property fmtid="{D5CDD505-2E9C-101B-9397-08002B2CF9AE}" pid="5" name="MSIP_Label_878e9819-3d07-47f7-9697-834686d925a0_SetDate">
    <vt:lpwstr>2023-04-18T16:01:48Z</vt:lpwstr>
  </property>
  <property fmtid="{D5CDD505-2E9C-101B-9397-08002B2CF9AE}" pid="6" name="MSIP_Label_878e9819-3d07-47f7-9697-834686d925a0_Method">
    <vt:lpwstr>Privileged</vt:lpwstr>
  </property>
  <property fmtid="{D5CDD505-2E9C-101B-9397-08002B2CF9AE}" pid="7" name="MSIP_Label_878e9819-3d07-47f7-9697-834686d925a0_Name">
    <vt:lpwstr>Public</vt:lpwstr>
  </property>
  <property fmtid="{D5CDD505-2E9C-101B-9397-08002B2CF9AE}" pid="8" name="MSIP_Label_878e9819-3d07-47f7-9697-834686d925a0_SiteId">
    <vt:lpwstr>fd6f305d-c929-4e10-9d46-2e7058aae5e6</vt:lpwstr>
  </property>
  <property fmtid="{D5CDD505-2E9C-101B-9397-08002B2CF9AE}" pid="9" name="MSIP_Label_878e9819-3d07-47f7-9697-834686d925a0_ActionId">
    <vt:lpwstr>ea524a36-e06f-4711-8ce6-a9cbb183ea7d</vt:lpwstr>
  </property>
  <property fmtid="{D5CDD505-2E9C-101B-9397-08002B2CF9AE}" pid="10" name="MSIP_Label_878e9819-3d07-47f7-9697-834686d925a0_ContentBits">
    <vt:lpwstr>1</vt:lpwstr>
  </property>
</Properties>
</file>