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522" r:id="rId3"/>
    <p:sldId id="523" r:id="rId4"/>
    <p:sldId id="525" r:id="rId5"/>
    <p:sldId id="526" r:id="rId6"/>
    <p:sldId id="527" r:id="rId7"/>
    <p:sldId id="258" r:id="rId8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60F5B7-31D2-6B27-B079-64ACE75EB3E1}" name="Coleman, Chad" initials="CC" userId="S::ccoleman@wecc.org::1d3fd261-0435-46a4-9e35-55ba72a12d1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66" autoAdjust="0"/>
    <p:restoredTop sz="88931" autoAdjust="0"/>
  </p:normalViewPr>
  <p:slideViewPr>
    <p:cSldViewPr snapToGrid="0">
      <p:cViewPr varScale="1">
        <p:scale>
          <a:sx n="160" d="100"/>
          <a:sy n="160" d="100"/>
        </p:scale>
        <p:origin x="8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28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C71F3D-AD0D-4516-B384-456C4122F5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BBCF4-FE14-4F9F-834E-60D5DD9F7B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939AD-3AF1-4F9B-B093-84BE36E69E15}" type="datetimeFigureOut">
              <a:rPr lang="en-US" smtClean="0"/>
              <a:t>2/12/2025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833BD-2B84-48CA-BA78-D12CF58A1E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FEB22-4495-4FBF-A0CE-8B3771920F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C2EB9-1A8D-43E4-8536-5C5DA2BC17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5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1E0CA7D6-6E47-4619-B804-1ADF2FBB391A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300" y="458788"/>
            <a:ext cx="6388100" cy="3541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1300" y="4089400"/>
            <a:ext cx="6388100" cy="4595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latin typeface="Lucida Sans" panose="020B0602030504020204" pitchFamily="34" charset="0"/>
              </a:defRPr>
            </a:lvl1pPr>
          </a:lstStyle>
          <a:p>
            <a:fld id="{0801E11E-53AE-4A38-80D9-4D0D8D485C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843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2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6326154" y="4749281"/>
            <a:ext cx="5236680" cy="1850695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6326154" y="334977"/>
            <a:ext cx="5236680" cy="422417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75" y="2560320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9419" y="2891470"/>
            <a:ext cx="4742858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420" y="4944055"/>
            <a:ext cx="4742857" cy="1465797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9419" y="1424926"/>
            <a:ext cx="4742858" cy="1369157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16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Presenter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4749281" y="3775318"/>
            <a:ext cx="6813553" cy="2783756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4749282" y="334977"/>
            <a:ext cx="6813553" cy="329111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77" y="2564906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5895" y="2714128"/>
            <a:ext cx="6366384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35894" y="3965510"/>
            <a:ext cx="6366384" cy="2444343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35894" y="1091682"/>
            <a:ext cx="6366379" cy="1525683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68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5125"/>
            <a:ext cx="1124712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6035"/>
            <a:ext cx="11247120" cy="4764453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12D5DA-BE2C-4D90-8490-CFE7B71B8181}"/>
              </a:ext>
            </a:extLst>
          </p:cNvPr>
          <p:cNvCxnSpPr>
            <a:cxnSpLocks/>
          </p:cNvCxnSpPr>
          <p:nvPr userDrawn="1"/>
        </p:nvCxnSpPr>
        <p:spPr>
          <a:xfrm>
            <a:off x="0" y="1090570"/>
            <a:ext cx="12192000" cy="0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85DBE6CB-D5DE-4141-8761-7283C9C3F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1D3CC9-B64E-10D9-49AF-47B62461D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51683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440" y="2215958"/>
            <a:ext cx="1124712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Divider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B18C40-D15C-46F1-9FC5-3B5CBC537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FC8B4-BFF9-FAA5-6BAD-DD9C16104D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40392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Graph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&lt;&lt;Use this slide for full-page graphics. </a:t>
            </a:r>
            <a:br>
              <a:rPr lang="en-US" dirty="0"/>
            </a:br>
            <a:r>
              <a:rPr lang="en-US" dirty="0"/>
              <a:t>You may cover up the WECC logo and </a:t>
            </a:r>
            <a:br>
              <a:rPr lang="en-US" dirty="0"/>
            </a:br>
            <a:r>
              <a:rPr lang="en-US" dirty="0"/>
              <a:t>page number if your design calls for it.&gt;&gt;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E7D716-B085-8B46-7BBE-FF2D170EA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9855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94C4273-0E20-4D97-8D1E-E2F5C3CBB8E1}"/>
              </a:ext>
            </a:extLst>
          </p:cNvPr>
          <p:cNvSpPr txBox="1"/>
          <p:nvPr userDrawn="1"/>
        </p:nvSpPr>
        <p:spPr>
          <a:xfrm>
            <a:off x="4743231" y="3023786"/>
            <a:ext cx="3531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kern="1200" dirty="0">
                <a:solidFill>
                  <a:schemeClr val="bg1"/>
                </a:solidFill>
                <a:latin typeface="Lucida Sans" panose="020B0602030504020204" pitchFamily="34" charset="0"/>
                <a:ea typeface="+mj-ea"/>
                <a:cs typeface="+mj-cs"/>
              </a:rPr>
              <a:t>Contact: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3AD9B5-CE5B-0001-3846-0F4DD40D6DB4}"/>
              </a:ext>
            </a:extLst>
          </p:cNvPr>
          <p:cNvSpPr/>
          <p:nvPr userDrawn="1"/>
        </p:nvSpPr>
        <p:spPr>
          <a:xfrm>
            <a:off x="-1" y="1"/>
            <a:ext cx="4795024" cy="6857999"/>
          </a:xfrm>
          <a:prstGeom prst="rect">
            <a:avLst/>
          </a:prstGeom>
          <a:gradFill flip="none" rotWithShape="1">
            <a:gsLst>
              <a:gs pos="43000">
                <a:srgbClr val="003A5D"/>
              </a:gs>
              <a:gs pos="71000">
                <a:srgbClr val="003A5D">
                  <a:alpha val="63000"/>
                </a:srgbClr>
              </a:gs>
              <a:gs pos="100000">
                <a:srgbClr val="003A5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Content Placeholder 3" descr="Text&#10;&#10;Description automatically generated with medium confidence">
            <a:extLst>
              <a:ext uri="{FF2B5EF4-FFF2-40B4-BE49-F238E27FC236}">
                <a16:creationId xmlns:a16="http://schemas.microsoft.com/office/drawing/2014/main" id="{ED965FF0-5EF6-84F2-1492-9C0BE03BE1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351" y="3429000"/>
            <a:ext cx="3271784" cy="10486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FCC363-F413-6A2D-FDD3-32AC802014A6}"/>
              </a:ext>
            </a:extLst>
          </p:cNvPr>
          <p:cNvSpPr txBox="1"/>
          <p:nvPr userDrawn="1"/>
        </p:nvSpPr>
        <p:spPr>
          <a:xfrm>
            <a:off x="7547979" y="4689446"/>
            <a:ext cx="25691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03A5D"/>
                </a:solidFill>
                <a:latin typeface="Lucida Sans" panose="020B0602030504020204" pitchFamily="34" charset="0"/>
              </a:rPr>
              <a:t>www.wecc.org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8D76B0-FA28-8B65-5BC6-3C9BAE5284A4}"/>
              </a:ext>
            </a:extLst>
          </p:cNvPr>
          <p:cNvCxnSpPr>
            <a:cxnSpLocks/>
          </p:cNvCxnSpPr>
          <p:nvPr userDrawn="1"/>
        </p:nvCxnSpPr>
        <p:spPr>
          <a:xfrm>
            <a:off x="7547980" y="4689446"/>
            <a:ext cx="2569143" cy="0"/>
          </a:xfrm>
          <a:prstGeom prst="line">
            <a:avLst/>
          </a:prstGeom>
          <a:ln w="1905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779826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E7634-64B8-43AC-9516-7C6B651C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ABCDC-04F3-4A6E-8F62-B74D66232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AE941-48AD-4D62-99B5-CE55E4605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AD4B-0FE2-4D9F-815D-0DCA0A45F14B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80A1-78BE-46DD-A312-94CB9A0B9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3B5A7-E604-47B7-BF43-274C815C8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98F8-BEBC-4075-95C8-28A2E732D1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MSIPCMContentMarking" descr="{&quot;HashCode&quot;:1993246249,&quot;Placement&quot;:&quot;Header&quot;,&quot;Top&quot;:0.0,&quot;Left&quot;:451.989227,&quot;SlideWidth&quot;:960,&quot;SlideHeight&quot;:540}">
            <a:extLst>
              <a:ext uri="{FF2B5EF4-FFF2-40B4-BE49-F238E27FC236}">
                <a16:creationId xmlns:a16="http://schemas.microsoft.com/office/drawing/2014/main" id="{24CDFE27-43C4-A55F-D06E-9F8091363956}"/>
              </a:ext>
            </a:extLst>
          </p:cNvPr>
          <p:cNvSpPr txBox="1"/>
          <p:nvPr userDrawn="1"/>
        </p:nvSpPr>
        <p:spPr>
          <a:xfrm>
            <a:off x="5740263" y="0"/>
            <a:ext cx="71147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&lt;Public&gt;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10353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4" r:id="rId4"/>
    <p:sldLayoutId id="2147483665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E544-6B79-FF72-42C5-96548E79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February 12, 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B6A50-D2DB-6AC0-AAD2-6C2D6832CB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Jon Jensen</a:t>
            </a:r>
          </a:p>
          <a:p>
            <a:r>
              <a:rPr lang="en-US" dirty="0"/>
              <a:t>WECC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93A99-0673-1106-8AE3-9C1AFC0FF9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PCDS Meeting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13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0D80-2788-0B26-6CA8-10AD2FF9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FEA62-208E-CFE7-4377-58267958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L&amp;R units not aligned 2034HS1 power flow</a:t>
            </a:r>
          </a:p>
          <a:p>
            <a:pPr lvl="1"/>
            <a:r>
              <a:rPr lang="en-US" dirty="0"/>
              <a:t>Reached out to PCDS Representatives and APFTF</a:t>
            </a:r>
          </a:p>
          <a:p>
            <a:pPr lvl="1"/>
            <a:r>
              <a:rPr lang="en-US" dirty="0"/>
              <a:t>Also checking the 2028 and 2030 cases for L&amp;R alignment to power flow</a:t>
            </a:r>
          </a:p>
          <a:p>
            <a:pPr lvl="1"/>
            <a:r>
              <a:rPr lang="en-US" dirty="0"/>
              <a:t>Added retired units to Master List for tracking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Feedback</a:t>
            </a:r>
          </a:p>
          <a:p>
            <a:pPr lvl="2"/>
            <a:r>
              <a:rPr lang="en-US" dirty="0"/>
              <a:t>Still in progress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8F1B1F-1A48-CEB0-AA93-71FA84E3E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7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DFCDA-09D1-8658-DE6C-CFBC46AE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Capacity Rule 8-3-2022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DBC4C-3E83-8EE7-E1A7-C71CA7A2A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9435"/>
            <a:ext cx="11247120" cy="56358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Rules to adjust modeled PCM max capacity (Account for station service in calc):</a:t>
            </a:r>
          </a:p>
          <a:p>
            <a:r>
              <a:rPr lang="en-US" dirty="0"/>
              <a:t>If PF Pmax ~ L&amp;R max then no change</a:t>
            </a:r>
          </a:p>
          <a:p>
            <a:r>
              <a:rPr lang="en-US" dirty="0"/>
              <a:t>If L&amp;R max &lt;&gt; PF Pmax review for issues</a:t>
            </a:r>
          </a:p>
          <a:p>
            <a:pPr lvl="1"/>
            <a:r>
              <a:rPr lang="en-US" dirty="0"/>
              <a:t>Resolve data issue</a:t>
            </a:r>
          </a:p>
          <a:p>
            <a:pPr lvl="1"/>
            <a:r>
              <a:rPr lang="en-US" dirty="0"/>
              <a:t>If CC and L&amp;R &gt; PF review for duct firing capability</a:t>
            </a:r>
          </a:p>
          <a:p>
            <a:r>
              <a:rPr lang="en-US" dirty="0"/>
              <a:t>Else (Not data issues found)</a:t>
            </a:r>
          </a:p>
          <a:p>
            <a:pPr lvl="1"/>
            <a:r>
              <a:rPr lang="en-US" dirty="0"/>
              <a:t>If L&amp;R max &gt; PF Pmax cap, limit PCM generation with the use of “VAR Margin Ratio” command in GridView</a:t>
            </a:r>
          </a:p>
          <a:p>
            <a:pPr lvl="2"/>
            <a:r>
              <a:rPr lang="en-US" dirty="0"/>
              <a:t>Default = 1 a 5% derate of dispatch is 0.95</a:t>
            </a:r>
          </a:p>
          <a:p>
            <a:pPr lvl="1"/>
            <a:r>
              <a:rPr lang="en-US" dirty="0"/>
              <a:t>If L&amp;R max &lt; PF Pmax: Does not pose a PF issue leave as L&amp;R max</a:t>
            </a:r>
          </a:p>
          <a:p>
            <a:pPr lvl="2"/>
            <a:r>
              <a:rPr lang="en-US" dirty="0"/>
              <a:t>Thermal L&amp;R max (Max of summer and winter)</a:t>
            </a:r>
          </a:p>
          <a:p>
            <a:pPr lvl="2"/>
            <a:r>
              <a:rPr lang="en-US" dirty="0"/>
              <a:t>Wind/Solar etc. L&amp;R max, check (Max of summer and winter) if similar. If exceptions (summer winter don’t make sense or blank)- use nameplate</a:t>
            </a:r>
          </a:p>
          <a:p>
            <a:r>
              <a:rPr lang="en-US" dirty="0"/>
              <a:t>Compare what is available and denote any change WECC makes</a:t>
            </a:r>
          </a:p>
          <a:p>
            <a:r>
              <a:rPr lang="en-US" dirty="0"/>
              <a:t>What are the threshold is based on size:</a:t>
            </a:r>
          </a:p>
          <a:p>
            <a:pPr lvl="1"/>
            <a:r>
              <a:rPr lang="en-US" dirty="0"/>
              <a:t>Address issue if the difference greater than the lesser of 5% or 25 MW and can ignore difference less or equal to 1 MW</a:t>
            </a:r>
          </a:p>
          <a:p>
            <a:pPr lvl="1"/>
            <a:r>
              <a:rPr lang="en-US" dirty="0"/>
              <a:t>Denote how WECC resolve any issue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A6CC9-4E43-B795-C210-2E57AB299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1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C5039-91EB-E9BB-4F37-3E7FBA126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29AF3-11F2-C781-6549-29095F71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Non-conforming Loads</a:t>
            </a:r>
          </a:p>
          <a:p>
            <a:pPr lvl="1"/>
            <a:r>
              <a:rPr lang="en-US" dirty="0"/>
              <a:t>AESO-ID ‘99’ conforming load. Resolved, run and check</a:t>
            </a:r>
          </a:p>
          <a:p>
            <a:pPr lvl="1"/>
            <a:r>
              <a:rPr lang="en-US" dirty="0"/>
              <a:t>SPPC-Looking into it</a:t>
            </a:r>
          </a:p>
          <a:p>
            <a:r>
              <a:rPr lang="en-US" dirty="0"/>
              <a:t>Projects</a:t>
            </a:r>
          </a:p>
          <a:p>
            <a:pPr lvl="1"/>
            <a:r>
              <a:rPr lang="en-US" dirty="0"/>
              <a:t>Northwest Topological changes – Met with Hitachi, working on creating change cases</a:t>
            </a:r>
          </a:p>
          <a:p>
            <a:pPr lvl="1"/>
            <a:r>
              <a:rPr lang="en-US" dirty="0"/>
              <a:t>VEA</a:t>
            </a:r>
          </a:p>
          <a:p>
            <a:pPr lvl="2"/>
            <a:r>
              <a:rPr lang="en-US" dirty="0"/>
              <a:t>Do not want in the core case, I am following up on options</a:t>
            </a:r>
          </a:p>
          <a:p>
            <a:pPr lvl="2"/>
            <a:r>
              <a:rPr lang="en-US" dirty="0"/>
              <a:t>If place units at Eldorado, use appropriate shape (Actual project location).</a:t>
            </a:r>
          </a:p>
          <a:p>
            <a:r>
              <a:rPr lang="en-US" dirty="0"/>
              <a:t>Nomogram</a:t>
            </a:r>
          </a:p>
          <a:p>
            <a:pPr lvl="1"/>
            <a:r>
              <a:rPr lang="en-US" dirty="0"/>
              <a:t>EPE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C621F-9F96-9D52-9126-FFD63BD1B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0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4212F-3ABF-DF1C-437D-05C64FB3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8AE18-C8EA-5461-DACC-4C6A266EA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CC capacities with original submittals, and updating them based on Capacity Rule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BBF48-A6E4-9789-A3BA-98089C0B5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1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507AA-29E6-B529-09FF-F7353C49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Placement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DA644-6FB6-32EA-B61A-E5AC599C4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Updating Automated Resource Placement Tool </a:t>
            </a:r>
          </a:p>
          <a:p>
            <a:pPr lvl="1"/>
            <a:r>
              <a:rPr lang="en-US" dirty="0"/>
              <a:t>New/Existing units: Placing /rebalancing generation</a:t>
            </a:r>
          </a:p>
          <a:p>
            <a:pPr lvl="2"/>
            <a:r>
              <a:rPr lang="en-US" dirty="0"/>
              <a:t>Place generation where unmapped PF units are located according to subtype/areas </a:t>
            </a:r>
          </a:p>
          <a:p>
            <a:pPr lvl="3"/>
            <a:r>
              <a:rPr lang="en-US" dirty="0"/>
              <a:t>Aggregate to high bus/backbone if makes sense, Ex. Cholla</a:t>
            </a:r>
          </a:p>
          <a:p>
            <a:pPr lvl="2"/>
            <a:r>
              <a:rPr lang="en-US" dirty="0"/>
              <a:t>Not placing units on capacitor bank busses</a:t>
            </a:r>
          </a:p>
          <a:p>
            <a:pPr lvl="2"/>
            <a:r>
              <a:rPr lang="en-US" dirty="0"/>
              <a:t>Not placing units on 3-winding transformer midpoint busses</a:t>
            </a:r>
          </a:p>
          <a:p>
            <a:pPr lvl="2"/>
            <a:r>
              <a:rPr lang="en-US" dirty="0"/>
              <a:t>Review/exclude subsystem, Ex. Create list of viable locations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D24EC-0785-C66B-2608-5E82BA4E8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7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851935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WECC THEME" val="ldzT4yNJ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WECC Theme">
  <a:themeElements>
    <a:clrScheme name="WECC Color Palette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00395D"/>
      </a:accent1>
      <a:accent2>
        <a:srgbClr val="005238"/>
      </a:accent2>
      <a:accent3>
        <a:srgbClr val="A99260"/>
      </a:accent3>
      <a:accent4>
        <a:srgbClr val="B53713"/>
      </a:accent4>
      <a:accent5>
        <a:srgbClr val="6D2D41"/>
      </a:accent5>
      <a:accent6>
        <a:srgbClr val="A71930"/>
      </a:accent6>
      <a:hlink>
        <a:srgbClr val="0000FF"/>
      </a:hlink>
      <a:folHlink>
        <a:srgbClr val="800080"/>
      </a:folHlink>
    </a:clrScheme>
    <a:fontScheme name="WECC Fonts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68224C36-9F2C-48C4-BC87-BEBA4CE928D5}" vid="{D2405A99-B016-4BD0-86C3-6B6CA6B7E2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ECC Notes theme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78e9819-3d07-47f7-9697-834686d925a0}" enabled="1" method="Privileged" siteId="{fd6f305d-c929-4e10-9d46-2e7058aae5e6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32875</TotalTime>
  <Words>422</Words>
  <Application>Microsoft Office PowerPoint</Application>
  <PresentationFormat>Widescreen</PresentationFormat>
  <Paragraphs>54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Lucida Sans</vt:lpstr>
      <vt:lpstr>Palatino Linotype</vt:lpstr>
      <vt:lpstr>Wingdings</vt:lpstr>
      <vt:lpstr>WECC Theme</vt:lpstr>
      <vt:lpstr>February 12, 2025</vt:lpstr>
      <vt:lpstr>Status</vt:lpstr>
      <vt:lpstr>Capacity Rule 8-3-2022</vt:lpstr>
      <vt:lpstr>Updates</vt:lpstr>
      <vt:lpstr>Updates</vt:lpstr>
      <vt:lpstr>Resource Placement Tool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Patil, Anuj</dc:creator>
  <cp:lastModifiedBy>Jensen, Jon</cp:lastModifiedBy>
  <cp:revision>277</cp:revision>
  <dcterms:created xsi:type="dcterms:W3CDTF">2024-08-27T01:49:51Z</dcterms:created>
  <dcterms:modified xsi:type="dcterms:W3CDTF">2025-02-12T18:56:18Z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8A856860-1333-47E7-B8F8-73847BD8F3BA</vt:lpwstr>
  </property>
  <property fmtid="{D5CDD505-2E9C-101B-9397-08002B2CF9AE}" pid="3" name="ArticulatePath">
    <vt:lpwstr>PowerPoint</vt:lpwstr>
  </property>
  <property fmtid="{D5CDD505-2E9C-101B-9397-08002B2CF9AE}" pid="4" name="MSIP_Label_878e9819-3d07-47f7-9697-834686d925a0_Enabled">
    <vt:lpwstr>true</vt:lpwstr>
  </property>
  <property fmtid="{D5CDD505-2E9C-101B-9397-08002B2CF9AE}" pid="5" name="MSIP_Label_878e9819-3d07-47f7-9697-834686d925a0_SetDate">
    <vt:lpwstr>2023-04-18T16:01:48Z</vt:lpwstr>
  </property>
  <property fmtid="{D5CDD505-2E9C-101B-9397-08002B2CF9AE}" pid="6" name="MSIP_Label_878e9819-3d07-47f7-9697-834686d925a0_Method">
    <vt:lpwstr>Privileged</vt:lpwstr>
  </property>
  <property fmtid="{D5CDD505-2E9C-101B-9397-08002B2CF9AE}" pid="7" name="MSIP_Label_878e9819-3d07-47f7-9697-834686d925a0_Name">
    <vt:lpwstr>Public</vt:lpwstr>
  </property>
  <property fmtid="{D5CDD505-2E9C-101B-9397-08002B2CF9AE}" pid="8" name="MSIP_Label_878e9819-3d07-47f7-9697-834686d925a0_SiteId">
    <vt:lpwstr>fd6f305d-c929-4e10-9d46-2e7058aae5e6</vt:lpwstr>
  </property>
  <property fmtid="{D5CDD505-2E9C-101B-9397-08002B2CF9AE}" pid="9" name="MSIP_Label_878e9819-3d07-47f7-9697-834686d925a0_ActionId">
    <vt:lpwstr>ea524a36-e06f-4711-8ce6-a9cbb183ea7d</vt:lpwstr>
  </property>
  <property fmtid="{D5CDD505-2E9C-101B-9397-08002B2CF9AE}" pid="10" name="MSIP_Label_878e9819-3d07-47f7-9697-834686d925a0_ContentBits">
    <vt:lpwstr>1</vt:lpwstr>
  </property>
</Properties>
</file>