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12" Type="http://schemas.openxmlformats.org/officeDocument/2006/relationships/customXml" Target="../customXml/item5.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11" Type="http://schemas.openxmlformats.org/officeDocument/2006/relationships/customXml" Target="../customXml/item4.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0CA7D6-6E47-4619-B804-1ADF2FBB391A}" type="datetimeFigureOut">
              <a:rPr lang="en-US" smtClean="0"/>
              <a:t>5/21/2024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01E11E-53AE-4A38-80D9-4D0D8D485CFB}" type="slidenum">
              <a:rPr lang="en-US" smtClean="0"/>
              <a:t>‹#›</a:t>
            </a:fld>
            <a:endParaRPr lang="en-US"/>
          </a:p>
        </p:txBody>
      </p:sp>
    </p:spTree>
    <p:extLst>
      <p:ext uri="{BB962C8B-B14F-4D97-AF65-F5344CB8AC3E}">
        <p14:creationId xmlns:p14="http://schemas.microsoft.com/office/powerpoint/2010/main" val="3802984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A4E4C09-7843-4926-B255-6FC4758B3C61}"/>
              </a:ext>
            </a:extLst>
          </p:cNvPr>
          <p:cNvSpPr/>
          <p:nvPr userDrawn="1"/>
        </p:nvSpPr>
        <p:spPr>
          <a:xfrm>
            <a:off x="6312313" y="4644579"/>
            <a:ext cx="5250522" cy="2090214"/>
          </a:xfrm>
          <a:prstGeom prst="rect">
            <a:avLst/>
          </a:prstGeom>
          <a:solidFill>
            <a:srgbClr val="00395D"/>
          </a:solidFill>
          <a:ln w="57150" cmpd="dbl">
            <a:solidFill>
              <a:srgbClr val="00395D"/>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75796308-FFA9-4928-8FDE-9FE30C6F1DA6}"/>
              </a:ext>
            </a:extLst>
          </p:cNvPr>
          <p:cNvSpPr/>
          <p:nvPr userDrawn="1"/>
        </p:nvSpPr>
        <p:spPr>
          <a:xfrm>
            <a:off x="6312313" y="123207"/>
            <a:ext cx="5250522" cy="4401890"/>
          </a:xfrm>
          <a:prstGeom prst="rect">
            <a:avLst/>
          </a:prstGeom>
          <a:solidFill>
            <a:srgbClr val="00395D"/>
          </a:solidFill>
          <a:ln w="57150" cmpd="dbl">
            <a:solidFill>
              <a:srgbClr val="00395D"/>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97EB4D16-4F91-4141-A870-7552A3F19B5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792585" y="2564907"/>
            <a:ext cx="2331601" cy="1737360"/>
          </a:xfrm>
          <a:prstGeom prst="rect">
            <a:avLst/>
          </a:prstGeom>
        </p:spPr>
      </p:pic>
      <p:sp>
        <p:nvSpPr>
          <p:cNvPr id="10" name="Title 1">
            <a:extLst>
              <a:ext uri="{FF2B5EF4-FFF2-40B4-BE49-F238E27FC236}">
                <a16:creationId xmlns:a16="http://schemas.microsoft.com/office/drawing/2014/main" id="{095B6CEB-F062-4D08-82D8-D5E5185BEF40}"/>
              </a:ext>
            </a:extLst>
          </p:cNvPr>
          <p:cNvSpPr txBox="1">
            <a:spLocks/>
          </p:cNvSpPr>
          <p:nvPr userDrawn="1"/>
        </p:nvSpPr>
        <p:spPr>
          <a:xfrm>
            <a:off x="6725270" y="1424926"/>
            <a:ext cx="4424609" cy="513585"/>
          </a:xfrm>
          <a:prstGeom prst="rect">
            <a:avLst/>
          </a:prstGeom>
        </p:spPr>
        <p:txBody>
          <a:bodyPr vert="horz" lIns="91440" tIns="45720" rIns="91440" bIns="45720" rtlCol="0" anchor="b">
            <a:noAutofit/>
          </a:bodyPr>
          <a:lstStyle>
            <a:lvl1pPr algn="ctr" defTabSz="914400" rtl="0" eaLnBrk="1" latinLnBrk="0" hangingPunct="1">
              <a:lnSpc>
                <a:spcPct val="114000"/>
              </a:lnSpc>
              <a:spcBef>
                <a:spcPct val="0"/>
              </a:spcBef>
              <a:buNone/>
              <a:defRPr sz="2800" kern="1200">
                <a:solidFill>
                  <a:schemeClr val="bg1"/>
                </a:solidFill>
                <a:latin typeface="+mj-lt"/>
                <a:ea typeface="+mj-ea"/>
                <a:cs typeface="+mj-cs"/>
              </a:defRPr>
            </a:lvl1pPr>
          </a:lstStyle>
          <a:p>
            <a:endParaRPr lang="en-US" dirty="0">
              <a:latin typeface="Lucida Sans" panose="020B0602030504020204" pitchFamily="34" charset="0"/>
            </a:endParaRPr>
          </a:p>
        </p:txBody>
      </p:sp>
      <p:sp>
        <p:nvSpPr>
          <p:cNvPr id="17" name="Title 16">
            <a:extLst>
              <a:ext uri="{FF2B5EF4-FFF2-40B4-BE49-F238E27FC236}">
                <a16:creationId xmlns:a16="http://schemas.microsoft.com/office/drawing/2014/main" id="{BC690B0F-0A83-4758-A7B7-B8DC9AB472BA}"/>
              </a:ext>
            </a:extLst>
          </p:cNvPr>
          <p:cNvSpPr>
            <a:spLocks noGrp="1"/>
          </p:cNvSpPr>
          <p:nvPr>
            <p:ph type="title" hasCustomPrompt="1"/>
          </p:nvPr>
        </p:nvSpPr>
        <p:spPr>
          <a:xfrm>
            <a:off x="6607629" y="2714128"/>
            <a:ext cx="4694649" cy="537530"/>
          </a:xfrm>
        </p:spPr>
        <p:txBody>
          <a:bodyPr>
            <a:normAutofit/>
          </a:bodyPr>
          <a:lstStyle>
            <a:lvl1pPr algn="ctr">
              <a:defRPr sz="2000" b="0">
                <a:solidFill>
                  <a:schemeClr val="bg1"/>
                </a:solidFill>
              </a:defRPr>
            </a:lvl1pPr>
          </a:lstStyle>
          <a:p>
            <a:r>
              <a:rPr lang="en-US" dirty="0"/>
              <a:t>Date of Presentation</a:t>
            </a:r>
          </a:p>
        </p:txBody>
      </p:sp>
      <p:sp>
        <p:nvSpPr>
          <p:cNvPr id="20" name="Text Placeholder 19">
            <a:extLst>
              <a:ext uri="{FF2B5EF4-FFF2-40B4-BE49-F238E27FC236}">
                <a16:creationId xmlns:a16="http://schemas.microsoft.com/office/drawing/2014/main" id="{87F85ED6-75CA-4DE2-B037-DDD7BEFE5752}"/>
              </a:ext>
            </a:extLst>
          </p:cNvPr>
          <p:cNvSpPr>
            <a:spLocks noGrp="1"/>
          </p:cNvSpPr>
          <p:nvPr>
            <p:ph type="body" sz="quarter" idx="10" hasCustomPrompt="1"/>
          </p:nvPr>
        </p:nvSpPr>
        <p:spPr>
          <a:xfrm>
            <a:off x="6607630" y="4816444"/>
            <a:ext cx="4694648" cy="1783532"/>
          </a:xfrm>
        </p:spPr>
        <p:txBody>
          <a:bodyPr anchor="ctr"/>
          <a:lstStyle>
            <a:lvl1pPr marL="0" indent="0" algn="ctr">
              <a:lnSpc>
                <a:spcPct val="114000"/>
              </a:lnSpc>
              <a:spcBef>
                <a:spcPts val="600"/>
              </a:spcBef>
              <a:buNone/>
              <a:defRPr>
                <a:solidFill>
                  <a:schemeClr val="bg1"/>
                </a:solidFill>
              </a:defRPr>
            </a:lvl1pPr>
          </a:lstStyle>
          <a:p>
            <a:pPr lvl="0"/>
            <a:r>
              <a:rPr lang="en-US" dirty="0"/>
              <a:t>Presenter’s name and title</a:t>
            </a:r>
          </a:p>
        </p:txBody>
      </p:sp>
      <p:sp>
        <p:nvSpPr>
          <p:cNvPr id="24" name="Text Placeholder 23">
            <a:extLst>
              <a:ext uri="{FF2B5EF4-FFF2-40B4-BE49-F238E27FC236}">
                <a16:creationId xmlns:a16="http://schemas.microsoft.com/office/drawing/2014/main" id="{E065F58D-92FD-4E83-81A0-DFCF47C54C26}"/>
              </a:ext>
            </a:extLst>
          </p:cNvPr>
          <p:cNvSpPr>
            <a:spLocks noGrp="1"/>
          </p:cNvSpPr>
          <p:nvPr>
            <p:ph type="body" sz="quarter" idx="11" hasCustomPrompt="1"/>
          </p:nvPr>
        </p:nvSpPr>
        <p:spPr>
          <a:xfrm>
            <a:off x="6607629" y="1372467"/>
            <a:ext cx="4694648" cy="1192439"/>
          </a:xfrm>
        </p:spPr>
        <p:txBody>
          <a:bodyPr/>
          <a:lstStyle>
            <a:lvl1pPr marL="0" indent="0" algn="ctr">
              <a:buNone/>
              <a:defRPr>
                <a:solidFill>
                  <a:schemeClr val="bg1"/>
                </a:solidFill>
                <a:latin typeface="+mj-lt"/>
              </a:defRPr>
            </a:lvl1pPr>
          </a:lstStyle>
          <a:p>
            <a:pPr lvl="0"/>
            <a:r>
              <a:rPr lang="en-US" dirty="0"/>
              <a:t>Presentation Title</a:t>
            </a:r>
          </a:p>
        </p:txBody>
      </p:sp>
    </p:spTree>
    <p:extLst>
      <p:ext uri="{BB962C8B-B14F-4D97-AF65-F5344CB8AC3E}">
        <p14:creationId xmlns:p14="http://schemas.microsoft.com/office/powerpoint/2010/main" val="2334160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A36FD-B39F-4769-B98B-B1F3FB028DD4}"/>
              </a:ext>
            </a:extLst>
          </p:cNvPr>
          <p:cNvSpPr>
            <a:spLocks noGrp="1"/>
          </p:cNvSpPr>
          <p:nvPr>
            <p:ph type="title" hasCustomPrompt="1"/>
          </p:nvPr>
        </p:nvSpPr>
        <p:spPr>
          <a:xfrm>
            <a:off x="457200" y="365125"/>
            <a:ext cx="11247120" cy="685800"/>
          </a:xfrm>
          <a:prstGeom prst="rect">
            <a:avLst/>
          </a:prstGeom>
        </p:spPr>
        <p:txBody>
          <a:bodyPr/>
          <a:lstStyle>
            <a:lvl1pPr algn="ctr">
              <a:defRPr b="1">
                <a:solidFill>
                  <a:schemeClr val="accent1"/>
                </a:solidFill>
              </a:defRPr>
            </a:lvl1pPr>
          </a:lstStyle>
          <a:p>
            <a:r>
              <a:rPr lang="en-US" dirty="0"/>
              <a:t>Section Title</a:t>
            </a:r>
          </a:p>
        </p:txBody>
      </p:sp>
      <p:sp>
        <p:nvSpPr>
          <p:cNvPr id="7" name="Content Placeholder 2">
            <a:extLst>
              <a:ext uri="{FF2B5EF4-FFF2-40B4-BE49-F238E27FC236}">
                <a16:creationId xmlns:a16="http://schemas.microsoft.com/office/drawing/2014/main" id="{0C8EB0F7-3837-403F-88C2-1BBB8D335E72}"/>
              </a:ext>
            </a:extLst>
          </p:cNvPr>
          <p:cNvSpPr>
            <a:spLocks noGrp="1"/>
          </p:cNvSpPr>
          <p:nvPr>
            <p:ph idx="1"/>
          </p:nvPr>
        </p:nvSpPr>
        <p:spPr>
          <a:xfrm>
            <a:off x="457200" y="1426035"/>
            <a:ext cx="11247120" cy="4764453"/>
          </a:xfrm>
          <a:prstGeom prst="rect">
            <a:avLst/>
          </a:prstGeom>
        </p:spPr>
        <p:txBody>
          <a:bodyPr/>
          <a:lstStyle>
            <a:lvl1pPr marL="457200" indent="-457200">
              <a:lnSpc>
                <a:spcPct val="114000"/>
              </a:lnSpc>
              <a:spcBef>
                <a:spcPts val="600"/>
              </a:spcBef>
              <a:buFont typeface="Wingdings" panose="05000000000000000000" pitchFamily="2" charset="2"/>
              <a:buChar char="§"/>
              <a:defRPr/>
            </a:lvl1pPr>
            <a:lvl2pPr marL="914400" indent="-457200">
              <a:lnSpc>
                <a:spcPct val="114000"/>
              </a:lnSpc>
              <a:spcBef>
                <a:spcPts val="600"/>
              </a:spcBef>
              <a:defRPr/>
            </a:lvl2pPr>
            <a:lvl3pPr marL="1371600" indent="-457200">
              <a:lnSpc>
                <a:spcPct val="114000"/>
              </a:lnSpc>
              <a:spcBef>
                <a:spcPts val="600"/>
              </a:spcBef>
              <a:buSzPct val="75000"/>
              <a:buFont typeface="Courier New" panose="02070309020205020404" pitchFamily="49" charset="0"/>
              <a:buChar char="o"/>
              <a:defRPr/>
            </a:lvl3pPr>
            <a:lvl4pPr marL="1828800" indent="-457200">
              <a:lnSpc>
                <a:spcPct val="114000"/>
              </a:lnSpc>
              <a:spcBef>
                <a:spcPts val="600"/>
              </a:spcBef>
              <a:buFont typeface="Wingdings" panose="05000000000000000000" pitchFamily="2" charset="2"/>
              <a:buChar char="§"/>
              <a:defRPr/>
            </a:lvl4pPr>
            <a:lvl5pPr marL="2286000" indent="-457200">
              <a:lnSpc>
                <a:spcPct val="114000"/>
              </a:lnSpc>
              <a:spcBef>
                <a:spcPts val="600"/>
              </a:spcBef>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8" name="Straight Connector 7">
            <a:extLst>
              <a:ext uri="{FF2B5EF4-FFF2-40B4-BE49-F238E27FC236}">
                <a16:creationId xmlns:a16="http://schemas.microsoft.com/office/drawing/2014/main" id="{5E12D5DA-BE2C-4D90-8490-CFE7B71B8181}"/>
              </a:ext>
            </a:extLst>
          </p:cNvPr>
          <p:cNvCxnSpPr>
            <a:cxnSpLocks/>
          </p:cNvCxnSpPr>
          <p:nvPr userDrawn="1"/>
        </p:nvCxnSpPr>
        <p:spPr>
          <a:xfrm>
            <a:off x="0" y="1090570"/>
            <a:ext cx="12192000" cy="0"/>
          </a:xfrm>
          <a:prstGeom prst="line">
            <a:avLst/>
          </a:prstGeom>
          <a:ln w="28575">
            <a:solidFill>
              <a:srgbClr val="00395D"/>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481C00F1-2E87-4CC2-99C1-19126C32CB6B}"/>
              </a:ext>
            </a:extLst>
          </p:cNvPr>
          <p:cNvCxnSpPr>
            <a:cxnSpLocks/>
          </p:cNvCxnSpPr>
          <p:nvPr userDrawn="1"/>
        </p:nvCxnSpPr>
        <p:spPr>
          <a:xfrm>
            <a:off x="1424120" y="6557777"/>
            <a:ext cx="9950246" cy="1"/>
          </a:xfrm>
          <a:prstGeom prst="line">
            <a:avLst/>
          </a:prstGeom>
          <a:ln w="28575">
            <a:solidFill>
              <a:srgbClr val="00395D"/>
            </a:solidFill>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CD856DA5-D6BF-469B-B386-73F7F389028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8801" y="6402511"/>
            <a:ext cx="1037829" cy="274320"/>
          </a:xfrm>
          <a:prstGeom prst="rect">
            <a:avLst/>
          </a:prstGeom>
        </p:spPr>
      </p:pic>
      <p:sp>
        <p:nvSpPr>
          <p:cNvPr id="19" name="Slide Number Placeholder 5">
            <a:extLst>
              <a:ext uri="{FF2B5EF4-FFF2-40B4-BE49-F238E27FC236}">
                <a16:creationId xmlns:a16="http://schemas.microsoft.com/office/drawing/2014/main" id="{85DBE6CB-D5DE-4141-8761-7283C9C3FD1B}"/>
              </a:ext>
            </a:extLst>
          </p:cNvPr>
          <p:cNvSpPr>
            <a:spLocks noGrp="1"/>
          </p:cNvSpPr>
          <p:nvPr>
            <p:ph type="sldNum" sz="quarter" idx="4"/>
          </p:nvPr>
        </p:nvSpPr>
        <p:spPr>
          <a:xfrm>
            <a:off x="8991601" y="6356350"/>
            <a:ext cx="2743200" cy="365125"/>
          </a:xfrm>
          <a:prstGeom prst="rect">
            <a:avLst/>
          </a:prstGeom>
        </p:spPr>
        <p:txBody>
          <a:bodyPr vert="horz" lIns="91440" tIns="45720" rIns="91440" bIns="45720" rtlCol="0" anchor="ctr"/>
          <a:lstStyle>
            <a:lvl1pPr algn="r">
              <a:defRPr sz="1200">
                <a:solidFill>
                  <a:schemeClr val="accent3"/>
                </a:solidFill>
                <a:latin typeface="+mj-lt"/>
              </a:defRPr>
            </a:lvl1pPr>
          </a:lstStyle>
          <a:p>
            <a:fld id="{7B3698F8-BEBC-4075-95C8-28A2E732D13F}" type="slidenum">
              <a:rPr lang="en-US" smtClean="0"/>
              <a:pPr/>
              <a:t>‹#›</a:t>
            </a:fld>
            <a:endParaRPr lang="en-US" dirty="0"/>
          </a:p>
        </p:txBody>
      </p:sp>
    </p:spTree>
    <p:extLst>
      <p:ext uri="{BB962C8B-B14F-4D97-AF65-F5344CB8AC3E}">
        <p14:creationId xmlns:p14="http://schemas.microsoft.com/office/powerpoint/2010/main" val="3746516830"/>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A36FD-B39F-4769-B98B-B1F3FB028DD4}"/>
              </a:ext>
            </a:extLst>
          </p:cNvPr>
          <p:cNvSpPr>
            <a:spLocks noGrp="1"/>
          </p:cNvSpPr>
          <p:nvPr>
            <p:ph type="title" hasCustomPrompt="1"/>
          </p:nvPr>
        </p:nvSpPr>
        <p:spPr>
          <a:xfrm>
            <a:off x="472440" y="2215958"/>
            <a:ext cx="11247120" cy="685800"/>
          </a:xfrm>
          <a:prstGeom prst="rect">
            <a:avLst/>
          </a:prstGeom>
        </p:spPr>
        <p:txBody>
          <a:bodyPr/>
          <a:lstStyle>
            <a:lvl1pPr algn="ctr">
              <a:defRPr b="1">
                <a:solidFill>
                  <a:schemeClr val="accent1"/>
                </a:solidFill>
              </a:defRPr>
            </a:lvl1pPr>
          </a:lstStyle>
          <a:p>
            <a:r>
              <a:rPr lang="en-US" dirty="0"/>
              <a:t>Section Divider Title</a:t>
            </a:r>
          </a:p>
        </p:txBody>
      </p:sp>
      <p:cxnSp>
        <p:nvCxnSpPr>
          <p:cNvPr id="9" name="Straight Connector 8">
            <a:extLst>
              <a:ext uri="{FF2B5EF4-FFF2-40B4-BE49-F238E27FC236}">
                <a16:creationId xmlns:a16="http://schemas.microsoft.com/office/drawing/2014/main" id="{481C00F1-2E87-4CC2-99C1-19126C32CB6B}"/>
              </a:ext>
            </a:extLst>
          </p:cNvPr>
          <p:cNvCxnSpPr>
            <a:cxnSpLocks/>
          </p:cNvCxnSpPr>
          <p:nvPr userDrawn="1"/>
        </p:nvCxnSpPr>
        <p:spPr>
          <a:xfrm>
            <a:off x="1424120" y="6557777"/>
            <a:ext cx="9950246" cy="1"/>
          </a:xfrm>
          <a:prstGeom prst="line">
            <a:avLst/>
          </a:prstGeom>
          <a:ln w="28575">
            <a:solidFill>
              <a:srgbClr val="00395D"/>
            </a:solidFill>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CD856DA5-D6BF-469B-B386-73F7F389028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8801" y="6402511"/>
            <a:ext cx="1037829" cy="274320"/>
          </a:xfrm>
          <a:prstGeom prst="rect">
            <a:avLst/>
          </a:prstGeom>
        </p:spPr>
      </p:pic>
      <p:sp>
        <p:nvSpPr>
          <p:cNvPr id="19" name="Slide Number Placeholder 5">
            <a:extLst>
              <a:ext uri="{FF2B5EF4-FFF2-40B4-BE49-F238E27FC236}">
                <a16:creationId xmlns:a16="http://schemas.microsoft.com/office/drawing/2014/main" id="{85DBE6CB-D5DE-4141-8761-7283C9C3FD1B}"/>
              </a:ext>
            </a:extLst>
          </p:cNvPr>
          <p:cNvSpPr>
            <a:spLocks noGrp="1"/>
          </p:cNvSpPr>
          <p:nvPr>
            <p:ph type="sldNum" sz="quarter" idx="4"/>
          </p:nvPr>
        </p:nvSpPr>
        <p:spPr>
          <a:xfrm>
            <a:off x="8991601" y="6356350"/>
            <a:ext cx="2743200" cy="365125"/>
          </a:xfrm>
          <a:prstGeom prst="rect">
            <a:avLst/>
          </a:prstGeom>
        </p:spPr>
        <p:txBody>
          <a:bodyPr vert="horz" lIns="91440" tIns="45720" rIns="91440" bIns="45720" rtlCol="0" anchor="ctr"/>
          <a:lstStyle>
            <a:lvl1pPr algn="r">
              <a:defRPr sz="1200">
                <a:solidFill>
                  <a:schemeClr val="accent3"/>
                </a:solidFill>
                <a:latin typeface="+mj-lt"/>
              </a:defRPr>
            </a:lvl1pPr>
          </a:lstStyle>
          <a:p>
            <a:fld id="{7B3698F8-BEBC-4075-95C8-28A2E732D13F}" type="slidenum">
              <a:rPr lang="en-US" smtClean="0"/>
              <a:pPr/>
              <a:t>‹#›</a:t>
            </a:fld>
            <a:endParaRPr lang="en-US" dirty="0"/>
          </a:p>
        </p:txBody>
      </p:sp>
    </p:spTree>
    <p:extLst>
      <p:ext uri="{BB962C8B-B14F-4D97-AF65-F5344CB8AC3E}">
        <p14:creationId xmlns:p14="http://schemas.microsoft.com/office/powerpoint/2010/main" val="323403927"/>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933E42A-9148-4796-AF74-14CCF40CCA8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1674" y="682079"/>
            <a:ext cx="3530996" cy="1131682"/>
          </a:xfrm>
          <a:prstGeom prst="rect">
            <a:avLst/>
          </a:prstGeom>
        </p:spPr>
      </p:pic>
      <p:sp>
        <p:nvSpPr>
          <p:cNvPr id="7" name="Rectangle 6">
            <a:extLst>
              <a:ext uri="{FF2B5EF4-FFF2-40B4-BE49-F238E27FC236}">
                <a16:creationId xmlns:a16="http://schemas.microsoft.com/office/drawing/2014/main" id="{6FCE30BC-5E69-4538-93D8-D4E2E090AD4B}"/>
              </a:ext>
            </a:extLst>
          </p:cNvPr>
          <p:cNvSpPr/>
          <p:nvPr userDrawn="1"/>
        </p:nvSpPr>
        <p:spPr>
          <a:xfrm>
            <a:off x="4394239" y="2692992"/>
            <a:ext cx="7184697" cy="3157886"/>
          </a:xfrm>
          <a:prstGeom prst="rect">
            <a:avLst/>
          </a:prstGeom>
          <a:solidFill>
            <a:srgbClr val="00395D"/>
          </a:solidFill>
          <a:ln w="57150" cmpd="dbl">
            <a:solidFill>
              <a:srgbClr val="00395D"/>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F94C4273-0E20-4D97-8D1E-E2F5C3CBB8E1}"/>
              </a:ext>
            </a:extLst>
          </p:cNvPr>
          <p:cNvSpPr txBox="1"/>
          <p:nvPr userDrawn="1"/>
        </p:nvSpPr>
        <p:spPr>
          <a:xfrm>
            <a:off x="4616482" y="2887984"/>
            <a:ext cx="3531888" cy="769441"/>
          </a:xfrm>
          <a:prstGeom prst="rect">
            <a:avLst/>
          </a:prstGeom>
          <a:noFill/>
        </p:spPr>
        <p:txBody>
          <a:bodyPr wrap="square" rtlCol="0">
            <a:spAutoFit/>
          </a:bodyPr>
          <a:lstStyle/>
          <a:p>
            <a:r>
              <a:rPr lang="en-US" sz="4400" b="1" kern="1200" dirty="0">
                <a:solidFill>
                  <a:schemeClr val="bg1"/>
                </a:solidFill>
                <a:latin typeface="Lucida Sans" panose="020B0602030504020204" pitchFamily="34" charset="0"/>
                <a:ea typeface="+mj-ea"/>
                <a:cs typeface="+mj-cs"/>
              </a:rPr>
              <a:t>Contact:</a:t>
            </a:r>
          </a:p>
        </p:txBody>
      </p:sp>
      <p:sp>
        <p:nvSpPr>
          <p:cNvPr id="15" name="Slide Number Placeholder 5">
            <a:extLst>
              <a:ext uri="{FF2B5EF4-FFF2-40B4-BE49-F238E27FC236}">
                <a16:creationId xmlns:a16="http://schemas.microsoft.com/office/drawing/2014/main" id="{A92FDF05-DFC9-4850-BAE9-1E882F9AB825}"/>
              </a:ext>
            </a:extLst>
          </p:cNvPr>
          <p:cNvSpPr>
            <a:spLocks noGrp="1"/>
          </p:cNvSpPr>
          <p:nvPr>
            <p:ph type="sldNum" sz="quarter" idx="4"/>
          </p:nvPr>
        </p:nvSpPr>
        <p:spPr>
          <a:xfrm>
            <a:off x="8988552" y="6356350"/>
            <a:ext cx="2743200" cy="365125"/>
          </a:xfrm>
          <a:prstGeom prst="rect">
            <a:avLst/>
          </a:prstGeom>
        </p:spPr>
        <p:txBody>
          <a:bodyPr vert="horz" lIns="91440" tIns="45720" rIns="91440" bIns="45720" rtlCol="0" anchor="ctr"/>
          <a:lstStyle>
            <a:lvl1pPr algn="r">
              <a:defRPr sz="1200">
                <a:solidFill>
                  <a:schemeClr val="accent3"/>
                </a:solidFill>
                <a:latin typeface="+mj-lt"/>
              </a:defRPr>
            </a:lvl1pPr>
          </a:lstStyle>
          <a:p>
            <a:fld id="{7B3698F8-BEBC-4075-95C8-28A2E732D13F}" type="slidenum">
              <a:rPr lang="en-US" smtClean="0"/>
              <a:pPr/>
              <a:t>‹#›</a:t>
            </a:fld>
            <a:endParaRPr lang="en-US" dirty="0"/>
          </a:p>
        </p:txBody>
      </p:sp>
      <p:sp>
        <p:nvSpPr>
          <p:cNvPr id="19" name="Text Placeholder 18">
            <a:extLst>
              <a:ext uri="{FF2B5EF4-FFF2-40B4-BE49-F238E27FC236}">
                <a16:creationId xmlns:a16="http://schemas.microsoft.com/office/drawing/2014/main" id="{55D0A0B7-2F06-4BF9-809A-21DA3B23D0F8}"/>
              </a:ext>
            </a:extLst>
          </p:cNvPr>
          <p:cNvSpPr>
            <a:spLocks noGrp="1"/>
          </p:cNvSpPr>
          <p:nvPr>
            <p:ph type="body" sz="quarter" idx="10" hasCustomPrompt="1"/>
          </p:nvPr>
        </p:nvSpPr>
        <p:spPr>
          <a:xfrm>
            <a:off x="4616482" y="3787775"/>
            <a:ext cx="6715093" cy="1828800"/>
          </a:xfrm>
        </p:spPr>
        <p:txBody>
          <a:bodyPr/>
          <a:lstStyle>
            <a:lvl1pPr marL="0" indent="0">
              <a:lnSpc>
                <a:spcPct val="114000"/>
              </a:lnSpc>
              <a:spcBef>
                <a:spcPts val="600"/>
              </a:spcBef>
              <a:buNone/>
              <a:defRPr>
                <a:solidFill>
                  <a:schemeClr val="bg1"/>
                </a:solidFill>
              </a:defRPr>
            </a:lvl1pPr>
          </a:lstStyle>
          <a:p>
            <a:pPr lvl="0"/>
            <a:r>
              <a:rPr lang="en-US" dirty="0"/>
              <a:t>Presenter’s name </a:t>
            </a:r>
            <a:br>
              <a:rPr lang="en-US" dirty="0"/>
            </a:br>
            <a:r>
              <a:rPr lang="en-US" dirty="0"/>
              <a:t>Title </a:t>
            </a:r>
            <a:br>
              <a:rPr lang="en-US" dirty="0"/>
            </a:br>
            <a:r>
              <a:rPr lang="en-US" dirty="0"/>
              <a:t>Email address</a:t>
            </a:r>
          </a:p>
        </p:txBody>
      </p:sp>
    </p:spTree>
    <p:extLst>
      <p:ext uri="{BB962C8B-B14F-4D97-AF65-F5344CB8AC3E}">
        <p14:creationId xmlns:p14="http://schemas.microsoft.com/office/powerpoint/2010/main" val="777982619"/>
      </p:ext>
    </p:extLst>
  </p:cSld>
  <p:clrMapOvr>
    <a:masterClrMapping/>
  </p:clrMapOvr>
  <p:hf hdr="0" ft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D9E7634-64B8-43AC-9516-7C6B651C0A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F5ABCDC-04F3-4A6E-8F62-B74D662323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FAE941-48AD-4D62-99B5-CE55E4605C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77AD4B-0FE2-4D9F-815D-0DCA0A45F14B}" type="datetime1">
              <a:rPr lang="en-US" smtClean="0"/>
              <a:t>5/21/2024</a:t>
            </a:fld>
            <a:endParaRPr lang="en-US"/>
          </a:p>
        </p:txBody>
      </p:sp>
      <p:sp>
        <p:nvSpPr>
          <p:cNvPr id="5" name="Footer Placeholder 4">
            <a:extLst>
              <a:ext uri="{FF2B5EF4-FFF2-40B4-BE49-F238E27FC236}">
                <a16:creationId xmlns:a16="http://schemas.microsoft.com/office/drawing/2014/main" id="{BE1680A1-78BE-46DD-A312-94CB9A0B968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833B5A7-E604-47B7-BF43-274C815C86F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3698F8-BEBC-4075-95C8-28A2E732D13F}" type="slidenum">
              <a:rPr lang="en-US" smtClean="0"/>
              <a:t>‹#›</a:t>
            </a:fld>
            <a:endParaRPr lang="en-US"/>
          </a:p>
        </p:txBody>
      </p:sp>
      <p:sp>
        <p:nvSpPr>
          <p:cNvPr id="8" name="TextBox 7">
            <a:extLst>
              <a:ext uri="{FF2B5EF4-FFF2-40B4-BE49-F238E27FC236}">
                <a16:creationId xmlns:a16="http://schemas.microsoft.com/office/drawing/2014/main" id="{757802D1-4BF6-7F58-75B4-E12545196F39}"/>
              </a:ext>
            </a:extLst>
          </p:cNvPr>
          <p:cNvSpPr txBox="1"/>
          <p:nvPr userDrawn="1">
            <p:extLst>
              <p:ext uri="{1162E1C5-73C7-4A58-AE30-91384D911F3F}">
                <p184:classification xmlns:p184="http://schemas.microsoft.com/office/powerpoint/2018/4/main" val="hdr"/>
              </p:ext>
            </p:extLst>
          </p:nvPr>
        </p:nvSpPr>
        <p:spPr>
          <a:xfrm>
            <a:off x="5877687" y="63500"/>
            <a:ext cx="465138" cy="152400"/>
          </a:xfrm>
          <a:prstGeom prst="rect">
            <a:avLst/>
          </a:prstGeom>
        </p:spPr>
        <p:txBody>
          <a:bodyPr horzOverflow="overflow" lIns="0" tIns="0" rIns="0" bIns="0">
            <a:spAutoFit/>
          </a:bodyPr>
          <a:lstStyle/>
          <a:p>
            <a:pPr algn="l"/>
            <a:r>
              <a:rPr lang="en-US" sz="1000">
                <a:solidFill>
                  <a:srgbClr val="000000"/>
                </a:solidFill>
                <a:latin typeface="Calibri" panose="020F0502020204030204" pitchFamily="34" charset="0"/>
                <a:cs typeface="Calibri" panose="020F0502020204030204" pitchFamily="34" charset="0"/>
              </a:rPr>
              <a:t>&lt;Public&gt;</a:t>
            </a:r>
          </a:p>
        </p:txBody>
      </p:sp>
    </p:spTree>
    <p:extLst>
      <p:ext uri="{BB962C8B-B14F-4D97-AF65-F5344CB8AC3E}">
        <p14:creationId xmlns:p14="http://schemas.microsoft.com/office/powerpoint/2010/main" val="10353662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3" r:id="rId4"/>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3B0D1C-73FC-470F-9927-FC39FC213F16}"/>
              </a:ext>
            </a:extLst>
          </p:cNvPr>
          <p:cNvSpPr>
            <a:spLocks noGrp="1"/>
          </p:cNvSpPr>
          <p:nvPr>
            <p:ph type="title"/>
          </p:nvPr>
        </p:nvSpPr>
        <p:spPr/>
        <p:txBody>
          <a:bodyPr>
            <a:noAutofit/>
          </a:bodyPr>
          <a:lstStyle/>
          <a:p>
            <a:r>
              <a:rPr lang="en-US" sz="3600" dirty="0"/>
              <a:t>MAC Budget Subcommittee Recommendation </a:t>
            </a:r>
          </a:p>
        </p:txBody>
      </p:sp>
      <p:sp>
        <p:nvSpPr>
          <p:cNvPr id="4" name="Content Placeholder 3">
            <a:extLst>
              <a:ext uri="{FF2B5EF4-FFF2-40B4-BE49-F238E27FC236}">
                <a16:creationId xmlns:a16="http://schemas.microsoft.com/office/drawing/2014/main" id="{737D5646-0EDA-47EA-A9E0-3655ABD6E226}"/>
              </a:ext>
            </a:extLst>
          </p:cNvPr>
          <p:cNvSpPr>
            <a:spLocks noGrp="1"/>
          </p:cNvSpPr>
          <p:nvPr>
            <p:ph idx="1"/>
          </p:nvPr>
        </p:nvSpPr>
        <p:spPr/>
        <p:txBody>
          <a:bodyPr/>
          <a:lstStyle/>
          <a:p>
            <a:pPr marL="0" indent="0">
              <a:buNone/>
            </a:pPr>
            <a:r>
              <a:rPr lang="en-US" dirty="0"/>
              <a:t>Resolved, that the Member Advisory Committee (MAC) adopt the MAC Budget Subcommittee (MBS) 2025 Business Plan and Budget Recommendations dated May 30, 2024, and posted for the MAC’s consideration on May 20, 2024. </a:t>
            </a:r>
          </a:p>
        </p:txBody>
      </p:sp>
      <p:sp>
        <p:nvSpPr>
          <p:cNvPr id="6" name="Slide Number Placeholder 5">
            <a:extLst>
              <a:ext uri="{FF2B5EF4-FFF2-40B4-BE49-F238E27FC236}">
                <a16:creationId xmlns:a16="http://schemas.microsoft.com/office/drawing/2014/main" id="{7D633031-CC30-4068-8BAD-C99B3C2832FC}"/>
              </a:ext>
            </a:extLst>
          </p:cNvPr>
          <p:cNvSpPr>
            <a:spLocks noGrp="1"/>
          </p:cNvSpPr>
          <p:nvPr>
            <p:ph type="sldNum" sz="quarter" idx="4"/>
          </p:nvPr>
        </p:nvSpPr>
        <p:spPr/>
        <p:txBody>
          <a:bodyPr/>
          <a:lstStyle/>
          <a:p>
            <a:fld id="{7B3698F8-BEBC-4075-95C8-28A2E732D13F}" type="slidenum">
              <a:rPr lang="en-US" smtClean="0"/>
              <a:pPr/>
              <a:t>1</a:t>
            </a:fld>
            <a:endParaRPr lang="en-US" dirty="0"/>
          </a:p>
        </p:txBody>
      </p:sp>
    </p:spTree>
    <p:extLst>
      <p:ext uri="{BB962C8B-B14F-4D97-AF65-F5344CB8AC3E}">
        <p14:creationId xmlns:p14="http://schemas.microsoft.com/office/powerpoint/2010/main" val="2686011854"/>
      </p:ext>
    </p:extLst>
  </p:cSld>
  <p:clrMapOvr>
    <a:masterClrMapping/>
  </p:clrMapOvr>
</p:sld>
</file>

<file path=ppt/theme/theme1.xml><?xml version="1.0" encoding="utf-8"?>
<a:theme xmlns:a="http://schemas.openxmlformats.org/drawingml/2006/main" name="WECC Theme">
  <a:themeElements>
    <a:clrScheme name="WECC Color Palette">
      <a:dk1>
        <a:srgbClr val="000000"/>
      </a:dk1>
      <a:lt1>
        <a:srgbClr val="FFFFFF"/>
      </a:lt1>
      <a:dk2>
        <a:srgbClr val="666666"/>
      </a:dk2>
      <a:lt2>
        <a:srgbClr val="FFFFFF"/>
      </a:lt2>
      <a:accent1>
        <a:srgbClr val="00395D"/>
      </a:accent1>
      <a:accent2>
        <a:srgbClr val="005238"/>
      </a:accent2>
      <a:accent3>
        <a:srgbClr val="A99260"/>
      </a:accent3>
      <a:accent4>
        <a:srgbClr val="B53713"/>
      </a:accent4>
      <a:accent5>
        <a:srgbClr val="6D2D41"/>
      </a:accent5>
      <a:accent6>
        <a:srgbClr val="A71930"/>
      </a:accent6>
      <a:hlink>
        <a:srgbClr val="0000FF"/>
      </a:hlink>
      <a:folHlink>
        <a:srgbClr val="800080"/>
      </a:folHlink>
    </a:clrScheme>
    <a:fontScheme name="WECC Fonts">
      <a:majorFont>
        <a:latin typeface="Lucida Sans"/>
        <a:ea typeface=""/>
        <a:cs typeface=""/>
      </a:majorFont>
      <a:minorFont>
        <a:latin typeface="Palatino Linotyp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 id="{D390A01E-725E-47D7-AA12-7B6EBFE66498}" vid="{492DDC30-4C1A-4903-8706-6431B7AF955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Meetings" ma:contentTypeID="0x010100E45EF0F8AAA65E428351BA36F1B645BE0F0024DA9E90EA494343B8CF7E2421405214" ma:contentTypeVersion="14" ma:contentTypeDescription="" ma:contentTypeScope="" ma:versionID="576ac2d6d4093d812aa787f4885b8753">
  <xsd:schema xmlns:xsd="http://www.w3.org/2001/XMLSchema" xmlns:xs="http://www.w3.org/2001/XMLSchema" xmlns:p="http://schemas.microsoft.com/office/2006/metadata/properties" xmlns:ns1="http://schemas.microsoft.com/sharepoint/v3" xmlns:ns2="2fb8a92a-9032-49d6-b983-191f0a73b01f" xmlns:ns3="4bd63098-0c83-43cf-abdd-085f2cc55a51" targetNamespace="http://schemas.microsoft.com/office/2006/metadata/properties" ma:root="true" ma:fieldsID="6ceb9fd20ae96694a3b788101da3a6ff" ns1:_="" ns2:_="" ns3:_="">
    <xsd:import namespace="http://schemas.microsoft.com/sharepoint/v3"/>
    <xsd:import namespace="2fb8a92a-9032-49d6-b983-191f0a73b01f"/>
    <xsd:import namespace="4bd63098-0c83-43cf-abdd-085f2cc55a51"/>
    <xsd:element name="properties">
      <xsd:complexType>
        <xsd:sequence>
          <xsd:element name="documentManagement">
            <xsd:complexType>
              <xsd:all>
                <xsd:element ref="ns2:Document_x0020_Categorization_x0020_Policy"/>
                <xsd:element ref="ns2:Owner_x0020_Group" minOccurs="0"/>
                <xsd:element ref="ns2:Committee" minOccurs="0"/>
                <xsd:element ref="ns2:WECC_x0020_Status" minOccurs="0"/>
                <xsd:element ref="ns2:Privacy"/>
                <xsd:element ref="ns2:Meeting_x0020_Documents" minOccurs="0"/>
                <xsd:element ref="ns2:Adopted_x002f_Approved_x0020_By" minOccurs="0"/>
                <xsd:element ref="ns2:Jurisdiction" minOccurs="0"/>
                <xsd:element ref="ns3:Event_x0020_ID" minOccurs="0"/>
                <xsd:element ref="ns3:TaxKeywordTaxHTField" minOccurs="0"/>
                <xsd:element ref="ns3:TaxCatchAll" minOccurs="0"/>
                <xsd:element ref="ns3:_dlc_DocId" minOccurs="0"/>
                <xsd:element ref="ns3:_dlc_DocIdUrl" minOccurs="0"/>
                <xsd:element ref="ns3:_dlc_DocIdPersistId" minOccurs="0"/>
                <xsd:element ref="ns1:_dlc_Exempt" minOccurs="0"/>
                <xsd:element ref="ns1:_dlc_ExpireDateSaved" minOccurs="0"/>
                <xsd:element ref="ns1:_dlc_ExpireDate" minOccurs="0"/>
                <xsd:element ref="ns3:Approver"/>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23" nillable="true" ma:displayName="Exempt from Policy" ma:hidden="true" ma:internalName="_dlc_Exempt" ma:readOnly="true">
      <xsd:simpleType>
        <xsd:restriction base="dms:Unknown"/>
      </xsd:simpleType>
    </xsd:element>
    <xsd:element name="_dlc_ExpireDateSaved" ma:index="24" nillable="true" ma:displayName="Original Expiration Date" ma:hidden="true" ma:internalName="_dlc_ExpireDateSaved" ma:readOnly="true">
      <xsd:simpleType>
        <xsd:restriction base="dms:DateTime"/>
      </xsd:simpleType>
    </xsd:element>
    <xsd:element name="_dlc_ExpireDate" ma:index="25" nillable="true" ma:displayName="Expiration Date" ma:description="" ma:hidden="true" ma:indexed="true" ma:internalName="_dlc_ExpireDat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2fb8a92a-9032-49d6-b983-191f0a73b01f" elementFormDefault="qualified">
    <xsd:import namespace="http://schemas.microsoft.com/office/2006/documentManagement/types"/>
    <xsd:import namespace="http://schemas.microsoft.com/office/infopath/2007/PartnerControls"/>
    <xsd:element name="Document_x0020_Categorization_x0020_Policy" ma:index="2" ma:displayName="WECC Categorization Policy" ma:default="N/A" ma:format="Dropdown" ma:internalName="Document_x0020_Categorization_x0020_Policy">
      <xsd:simpleType>
        <xsd:restriction base="dms:Choice">
          <xsd:enumeration value="N/A"/>
          <xsd:enumeration value="Charter"/>
          <xsd:enumeration value="Guideline"/>
          <xsd:enumeration value="Policy"/>
          <xsd:enumeration value="Regional Criteria"/>
          <xsd:enumeration value="Regional Reliability Standard"/>
          <xsd:enumeration value="Report or Other"/>
        </xsd:restriction>
      </xsd:simpleType>
    </xsd:element>
    <xsd:element name="Owner_x0020_Group" ma:index="3" nillable="true" ma:displayName="Owner Group" ma:internalName="Owner_x0020_Group" ma:requiredMultiChoice="true">
      <xsd:complexType>
        <xsd:complexContent>
          <xsd:extension base="dms:MultiChoice">
            <xsd:sequence>
              <xsd:element name="Value" maxOccurs="unbounded" minOccurs="0" nillable="true">
                <xsd:simpleType>
                  <xsd:restriction base="dms:Choice">
                    <xsd:enumeration value="Compliance"/>
                    <xsd:enumeration value="Compliance Open Webinars"/>
                    <xsd:enumeration value="Compliance Workshop"/>
                    <xsd:enumeration value="Event Analysis &amp; Situational Awareness"/>
                    <xsd:enumeration value="General &amp; Administrative"/>
                    <xsd:enumeration value="Human Resources"/>
                    <xsd:enumeration value="Information Technology"/>
                    <xsd:enumeration value="Legal &amp; Regulatory"/>
                    <xsd:enumeration value="Operations Performance Analysis"/>
                    <xsd:enumeration value="Performance Analysis"/>
                    <xsd:enumeration value="Planning Services"/>
                    <xsd:enumeration value="Registration and Certification"/>
                    <xsd:enumeration value="Reliability Assessment"/>
                    <xsd:enumeration value="Reliability Standards"/>
                    <xsd:enumeration value="Resource Adequacy"/>
                    <xsd:enumeration value="System Adequacy Planning"/>
                    <xsd:enumeration value="System Stability Planning"/>
                    <xsd:enumeration value="Training &amp; Education"/>
                    <xsd:enumeration value="Transmission Expansion Planning"/>
                    <xsd:enumeration value="WREGIS"/>
                  </xsd:restriction>
                </xsd:simpleType>
              </xsd:element>
            </xsd:sequence>
          </xsd:extension>
        </xsd:complexContent>
      </xsd:complexType>
    </xsd:element>
    <xsd:element name="Committee" ma:index="4" nillable="true" ma:displayName="Committee" ma:description="edited" ma:internalName="Committee">
      <xsd:complexType>
        <xsd:complexContent>
          <xsd:extension base="dms:MultiChoice">
            <xsd:sequence>
              <xsd:element name="Value" maxOccurs="unbounded" minOccurs="0" nillable="true">
                <xsd:simpleType>
                  <xsd:restriction base="dms:Choice">
                    <xsd:enumeration value="APFTF"/>
                    <xsd:enumeration value="BOD"/>
                    <xsd:enumeration value="CIMTF"/>
                    <xsd:enumeration value="CSF"/>
                    <xsd:enumeration value="DEEMSF"/>
                    <xsd:enumeration value="EPAS"/>
                    <xsd:enumeration value="ESF"/>
                    <xsd:enumeration value="FAC"/>
                    <xsd:enumeration value="GC"/>
                    <xsd:enumeration value="GOPF"/>
                    <xsd:enumeration value="HPF"/>
                    <xsd:enumeration value="HRCC"/>
                    <xsd:enumeration value="ISEAS"/>
                    <xsd:enumeration value="JGC"/>
                    <xsd:enumeration value="LTPTF"/>
                    <xsd:enumeration value="MAC"/>
                    <xsd:enumeration value="MBS"/>
                    <xsd:enumeration value="MVS"/>
                    <xsd:enumeration value="NC"/>
                    <xsd:enumeration value="OAWG"/>
                    <xsd:enumeration value="PCDS"/>
                    <xsd:enumeration value="PCS"/>
                    <xsd:enumeration value="PS"/>
                    <xsd:enumeration value="PSF"/>
                    <xsd:enumeration value="RAAG"/>
                    <xsd:enumeration value="RAC"/>
                    <xsd:enumeration value="RASRS"/>
                    <xsd:enumeration value="RRC"/>
                    <xsd:enumeration value="S4.9RC"/>
                    <xsd:enumeration value="SCMS"/>
                    <xsd:enumeration value="SRS"/>
                    <xsd:enumeration value="StS"/>
                    <xsd:enumeration value="TCOMS"/>
                    <xsd:enumeration value="UFLSWG"/>
                    <xsd:enumeration value="WREGIS"/>
                    <xsd:enumeration value="WREGIS-SAC"/>
                    <xsd:enumeration value="WSC"/>
                  </xsd:restriction>
                </xsd:simpleType>
              </xsd:element>
            </xsd:sequence>
          </xsd:extension>
        </xsd:complexContent>
      </xsd:complexType>
    </xsd:element>
    <xsd:element name="WECC_x0020_Status" ma:index="5" nillable="true" ma:displayName="WECC Status" ma:format="Dropdown" ma:internalName="WECC_x0020_Status">
      <xsd:simpleType>
        <xsd:restriction base="dms:Choice">
          <xsd:enumeration value="Draft"/>
          <xsd:enumeration value="Approval Item"/>
          <xsd:enumeration value="In Review"/>
          <xsd:enumeration value="Approved/Final"/>
          <xsd:enumeration value="Retired"/>
          <xsd:enumeration value="Replaced"/>
          <xsd:enumeration value="Redline"/>
          <xsd:enumeration value="Active"/>
          <xsd:enumeration value="Closed"/>
          <xsd:enumeration value="Hold"/>
        </xsd:restriction>
      </xsd:simpleType>
    </xsd:element>
    <xsd:element name="Privacy" ma:index="6" ma:displayName="Privacy" ma:format="Dropdown" ma:internalName="Privacy">
      <xsd:simpleType>
        <xsd:restriction base="dms:Choice">
          <xsd:enumeration value="Public"/>
          <xsd:enumeration value="Authenticated"/>
          <xsd:enumeration value="NDA"/>
        </xsd:restriction>
      </xsd:simpleType>
    </xsd:element>
    <xsd:element name="Meeting_x0020_Documents" ma:index="7" nillable="true" ma:displayName="Meeting Documents" ma:internalName="Meeting_x0020_Documents">
      <xsd:complexType>
        <xsd:complexContent>
          <xsd:extension base="dms:MultiChoice">
            <xsd:sequence>
              <xsd:element name="Value" maxOccurs="unbounded" minOccurs="0" nillable="true">
                <xsd:simpleType>
                  <xsd:restriction base="dms:Choice">
                    <xsd:enumeration value="Agenda"/>
                    <xsd:enumeration value="Announcement"/>
                    <xsd:enumeration value="Approval Item"/>
                    <xsd:enumeration value="Minutes"/>
                    <xsd:enumeration value="Presentation"/>
                    <xsd:enumeration value="Recording"/>
                    <xsd:enumeration value="Schedule"/>
                  </xsd:restriction>
                </xsd:simpleType>
              </xsd:element>
            </xsd:sequence>
          </xsd:extension>
        </xsd:complexContent>
      </xsd:complexType>
    </xsd:element>
    <xsd:element name="Adopted_x002f_Approved_x0020_By" ma:index="8" nillable="true" ma:displayName="Adopted/Approved By" ma:format="Dropdown" ma:internalName="Adopted_x002f_Approved_x0020_By">
      <xsd:simpleType>
        <xsd:restriction base="dms:Choice">
          <xsd:enumeration value="..."/>
          <xsd:enumeration value="ATFWG"/>
          <xsd:enumeration value="ATSMWG"/>
          <xsd:enumeration value="BOD"/>
          <xsd:enumeration value="BPSPRTF"/>
          <xsd:enumeration value="CIMTF"/>
          <xsd:enumeration value="CSWG"/>
          <xsd:enumeration value="DDMWG"/>
          <xsd:enumeration value="DEMSWG"/>
          <xsd:enumeration value="EDTF"/>
          <xsd:enumeration value="EPAS"/>
          <xsd:enumeration value="ESCTF"/>
          <xsd:enumeration value="ESMTF"/>
          <xsd:enumeration value="ESOTF"/>
          <xsd:enumeration value="ESTF"/>
          <xsd:enumeration value="FAC"/>
          <xsd:enumeration value="GC"/>
          <xsd:enumeration value="GOWG"/>
          <xsd:enumeration value="HPEAWG"/>
          <xsd:enumeration value="HPKTTF"/>
          <xsd:enumeration value="HPMMTF"/>
          <xsd:enumeration value="HPWG"/>
          <xsd:enumeration value="HRCC"/>
          <xsd:enumeration value="ISAS"/>
          <xsd:enumeration value="JGC"/>
          <xsd:enumeration value="JSIS"/>
          <xsd:enumeration value="LMWG"/>
          <xsd:enumeration value="LRTF"/>
          <xsd:enumeration value="MAC"/>
          <xsd:enumeration value="MIC"/>
          <xsd:enumeration value="MRAWG"/>
          <xsd:enumeration value="MVS"/>
          <xsd:enumeration value="NC"/>
          <xsd:enumeration value="OAWG"/>
          <xsd:enumeration value="OC"/>
          <xsd:enumeration value="PCDS"/>
          <xsd:enumeration value="PCMS"/>
          <xsd:enumeration value="PPMVDWG"/>
          <xsd:enumeration value="PRPTF"/>
          <xsd:enumeration value="PSWG"/>
          <xsd:enumeration value="PWG"/>
          <xsd:enumeration value="RAC"/>
          <xsd:enumeration value="RASRS"/>
          <xsd:enumeration value="REMWG"/>
          <xsd:enumeration value="RWG"/>
          <xsd:enumeration value="S49RC"/>
          <xsd:enumeration value="SASMS"/>
          <xsd:enumeration value="SCMWG"/>
          <xsd:enumeration value="SETF"/>
          <xsd:enumeration value="SEWG"/>
          <xsd:enumeration value="SPWG"/>
          <xsd:enumeration value="SRS"/>
          <xsd:enumeration value="StS"/>
          <xsd:enumeration value="SWG"/>
          <xsd:enumeration value="TELWG"/>
          <xsd:enumeration value="TSAWG"/>
          <xsd:enumeration value="UFLSWG"/>
          <xsd:enumeration value="WREGIS"/>
          <xsd:enumeration value="WREGIS-SAC"/>
          <xsd:enumeration value="WSC"/>
        </xsd:restriction>
      </xsd:simpleType>
    </xsd:element>
    <xsd:element name="Jurisdiction" ma:index="9" nillable="true" ma:displayName="Jurisdiction" ma:default="US (United States)" ma:internalName="Jurisdiction">
      <xsd:complexType>
        <xsd:complexContent>
          <xsd:extension base="dms:MultiChoice">
            <xsd:sequence>
              <xsd:element name="Value" maxOccurs="unbounded" minOccurs="0" nillable="true">
                <xsd:simpleType>
                  <xsd:restriction base="dms:Choice">
                    <xsd:enumeration value="US (United States)"/>
                    <xsd:enumeration value="AB (Alberta)"/>
                    <xsd:enumeration value="BC (British Columbia)"/>
                    <xsd:enumeration value="MX (Baja Mexico)"/>
                  </xsd:restriction>
                </xsd:simple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4bd63098-0c83-43cf-abdd-085f2cc55a51" elementFormDefault="qualified">
    <xsd:import namespace="http://schemas.microsoft.com/office/2006/documentManagement/types"/>
    <xsd:import namespace="http://schemas.microsoft.com/office/infopath/2007/PartnerControls"/>
    <xsd:element name="Event_x0020_ID" ma:index="11" nillable="true" ma:displayName="Calendar Event ID" ma:internalName="Event_x0020_ID">
      <xsd:simpleType>
        <xsd:restriction base="dms:Note">
          <xsd:maxLength value="255"/>
        </xsd:restriction>
      </xsd:simpleType>
    </xsd:element>
    <xsd:element name="TaxKeywordTaxHTField" ma:index="14" nillable="true" ma:taxonomy="true" ma:internalName="TaxKeywordTaxHTField" ma:taxonomyFieldName="TaxKeyword" ma:displayName="Enterprise Keywords" ma:fieldId="{23f27201-bee3-471e-b2e7-b64fd8b7ca38}" ma:taxonomyMulti="true" ma:sspId="af747698-1922-4602-8604-6fec0d9c99b7" ma:termSetId="00000000-0000-0000-0000-000000000000" ma:anchorId="00000000-0000-0000-0000-000000000000" ma:open="true" ma:isKeyword="true">
      <xsd:complexType>
        <xsd:sequence>
          <xsd:element ref="pc:Terms" minOccurs="0" maxOccurs="1"/>
        </xsd:sequence>
      </xsd:complexType>
    </xsd:element>
    <xsd:element name="TaxCatchAll" ma:index="15" nillable="true" ma:displayName="Taxonomy Catch All Column" ma:hidden="true" ma:list="{16224b44-889d-4166-9284-f04ddcafbdf4}" ma:internalName="TaxCatchAll" ma:showField="CatchAllData" ma:web="4bd63098-0c83-43cf-abdd-085f2cc55a51">
      <xsd:complexType>
        <xsd:complexContent>
          <xsd:extension base="dms:MultiChoiceLookup">
            <xsd:sequence>
              <xsd:element name="Value" type="dms:Lookup" maxOccurs="unbounded" minOccurs="0" nillable="true"/>
            </xsd:sequence>
          </xsd:extension>
        </xsd:complexContent>
      </xsd:complexType>
    </xsd:element>
    <xsd:element name="_dlc_DocId" ma:index="17" nillable="true" ma:displayName="Document ID Value" ma:description="The value of the document ID assigned to this item." ma:internalName="_dlc_DocId" ma:readOnly="true">
      <xsd:simpleType>
        <xsd:restriction base="dms:Text"/>
      </xsd:simpleType>
    </xsd:element>
    <xsd:element name="_dlc_DocIdUrl" ma:index="18"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9" nillable="true" ma:displayName="Persist ID" ma:description="Keep ID on add." ma:hidden="true" ma:internalName="_dlc_DocIdPersistId" ma:readOnly="true">
      <xsd:simpleType>
        <xsd:restriction base="dms:Boolean"/>
      </xsd:simpleType>
    </xsd:element>
    <xsd:element name="Approver" ma:index="26" ma:displayName="Approver" ma:list="UserInfo" ma:SharePointGroup="4815" ma:internalName="Approver" ma:showField="Titl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1" ma:displayName="Content Type"/>
        <xsd:element ref="dc:title"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Receiver>
    <Name>Microsoft.Office.RecordsManagement.PolicyFeatures.ExpirationEventReceiver</Name>
    <Synchronization>Synchronous</Synchronization>
    <Type>10001</Type>
    <SequenceNumber>101</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10002</Type>
    <SequenceNumber>102</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10004</Type>
    <SequenceNumber>103</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10006</Type>
    <SequenceNumber>104</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10009</Type>
    <SequenceNumber>105</SequenceNumber>
    <Url/>
    <Assembly>Microsoft.Office.Policy, Version=15.0.0.0, Culture=neutral, PublicKeyToken=71e9bce111e9429c</Assembly>
    <Class>Microsoft.Office.RecordsManagement.Internal.UpdateExpireDate</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Document_x0020_Categorization_x0020_Policy xmlns="2fb8a92a-9032-49d6-b983-191f0a73b01f">N/A</Document_x0020_Categorization_x0020_Policy>
    <TaxCatchAll xmlns="4bd63098-0c83-43cf-abdd-085f2cc55a51"/>
    <Privacy xmlns="2fb8a92a-9032-49d6-b983-191f0a73b01f">Public</Privacy>
    <Event_x0020_ID xmlns="4bd63098-0c83-43cf-abdd-085f2cc55a51">17220</Event_x0020_ID>
    <Committee xmlns="2fb8a92a-9032-49d6-b983-191f0a73b01f">
      <Value>MAC</Value>
    </Committee>
    <WECC_x0020_Status xmlns="2fb8a92a-9032-49d6-b983-191f0a73b01f" xsi:nil="true"/>
    <Owner_x0020_Group xmlns="2fb8a92a-9032-49d6-b983-191f0a73b01f">
      <Value>General &amp; Administrative</Value>
    </Owner_x0020_Group>
    <TaxKeywordTaxHTField xmlns="4bd63098-0c83-43cf-abdd-085f2cc55a51">
      <Terms xmlns="http://schemas.microsoft.com/office/infopath/2007/PartnerControls"/>
    </TaxKeywordTaxHTField>
    <Approver xmlns="4bd63098-0c83-43cf-abdd-085f2cc55a51">
      <UserInfo>
        <DisplayName>Richins, Dena</DisplayName>
        <AccountId>6286</AccountId>
        <AccountType/>
      </UserInfo>
    </Approver>
    <_dlc_DocId xmlns="4bd63098-0c83-43cf-abdd-085f2cc55a51">YWEQ7USXTMD7-11-25200</_dlc_DocId>
    <_dlc_DocIdUrl xmlns="4bd63098-0c83-43cf-abdd-085f2cc55a51">
      <Url>https://internal.wecc.org/_layouts/15/DocIdRedir.aspx?ID=YWEQ7USXTMD7-11-25200</Url>
      <Description>YWEQ7USXTMD7-11-25200</Description>
    </_dlc_DocIdUrl>
    <Jurisdiction xmlns="2fb8a92a-9032-49d6-b983-191f0a73b01f"/>
    <Meeting_x0020_Documents xmlns="2fb8a92a-9032-49d6-b983-191f0a73b01f"/>
    <Adopted_x002f_Approved_x0020_By xmlns="2fb8a92a-9032-49d6-b983-191f0a73b01f" xsi:nil="true"/>
    <_dlc_ExpireDateSaved xmlns="http://schemas.microsoft.com/sharepoint/v3" xsi:nil="true"/>
    <_dlc_ExpireDate xmlns="http://schemas.microsoft.com/sharepoint/v3">2026-05-21T16:08:19+00:00</_dlc_ExpireDate>
  </documentManagement>
</p:properties>
</file>

<file path=customXml/item5.xml><?xml version="1.0" encoding="utf-8"?>
<?mso-contentType ?>
<p:Policy xmlns:p="office.server.policy" id="" local="true">
  <p:Name>Meetings</p:Name>
  <p:Description>Removal of Expired Meeting Information</p:Description>
  <p:Statement>Per the WECC Website Availability Guidance, Meeting Information and Meeting Materials are subject to the specified retention period.</p:Statement>
  <p:PolicyItems>
    <p:PolicyItem featureId="Microsoft.Office.RecordsManagement.PolicyFeatures.Expiration" staticId="0x010100E45EF0F8AAA65E428351BA36F1B645BE0F|1208973698" UniqueId="956675f0-ad59-411d-b4d7-9acfea54216b">
      <p:Name>Retention</p:Name>
      <p:Description>Automatic scheduling of content for processing, and performing a retention action on content that has reached its due date.</p:Description>
      <p:CustomData>
        <Schedules nextStageId="2">
          <Schedule type="Default">
            <stages>
              <data stageId="1">
                <formula id="Microsoft.Office.RecordsManagement.PolicyFeatures.Expiration.Formula.BuiltIn">
                  <number>2</number>
                  <property>Modified</property>
                  <propertyId>28cf69c5-fa48-462a-b5cd-27b6f9d2bd5f</propertyId>
                  <period>years</period>
                </formula>
                <action type="action" id="Microsoft.Office.RecordsManagement.PolicyFeatures.Expiration.Action.MoveToRecycleBin"/>
              </data>
            </stages>
          </Schedule>
        </Schedules>
      </p:CustomData>
    </p:PolicyItem>
  </p:PolicyItems>
</p:Policy>
</file>

<file path=customXml/itemProps1.xml><?xml version="1.0" encoding="utf-8"?>
<ds:datastoreItem xmlns:ds="http://schemas.openxmlformats.org/officeDocument/2006/customXml" ds:itemID="{E7807F7A-930D-4414-B1BA-2EE9570BDB89}"/>
</file>

<file path=customXml/itemProps2.xml><?xml version="1.0" encoding="utf-8"?>
<ds:datastoreItem xmlns:ds="http://schemas.openxmlformats.org/officeDocument/2006/customXml" ds:itemID="{524CFECB-E203-4365-9508-E45C089EC0E7}"/>
</file>

<file path=customXml/itemProps3.xml><?xml version="1.0" encoding="utf-8"?>
<ds:datastoreItem xmlns:ds="http://schemas.openxmlformats.org/officeDocument/2006/customXml" ds:itemID="{C0EC2595-FC4C-4BF2-9979-A2EA5294DD0E}"/>
</file>

<file path=customXml/itemProps4.xml><?xml version="1.0" encoding="utf-8"?>
<ds:datastoreItem xmlns:ds="http://schemas.openxmlformats.org/officeDocument/2006/customXml" ds:itemID="{9FF41C0C-2531-4CF0-A6E0-8F3F8548EECA}"/>
</file>

<file path=customXml/itemProps5.xml><?xml version="1.0" encoding="utf-8"?>
<ds:datastoreItem xmlns:ds="http://schemas.openxmlformats.org/officeDocument/2006/customXml" ds:itemID="{E272BC6E-78E6-4296-A64E-EAE8A4BFC406}"/>
</file>

<file path=docProps/app.xml><?xml version="1.0" encoding="utf-8"?>
<Properties xmlns="http://schemas.openxmlformats.org/officeDocument/2006/extended-properties" xmlns:vt="http://schemas.openxmlformats.org/officeDocument/2006/docPropsVTypes">
  <Template>PowerPoint</Template>
  <TotalTime>4</TotalTime>
  <Words>47</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Courier New</vt:lpstr>
      <vt:lpstr>Lucida Sans</vt:lpstr>
      <vt:lpstr>Palatino Linotype</vt:lpstr>
      <vt:lpstr>Wingdings</vt:lpstr>
      <vt:lpstr>WECC Theme</vt:lpstr>
      <vt:lpstr>MAC Budget Subcommittee Recommendation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Resolution MBS Recommendation</dc:title>
  <dc:creator>Richins, Dena</dc:creator>
  <cp:lastModifiedBy>Huggins, Brittany</cp:lastModifiedBy>
  <cp:revision>2</cp:revision>
  <dcterms:created xsi:type="dcterms:W3CDTF">2020-09-16T21:36:25Z</dcterms:created>
  <dcterms:modified xsi:type="dcterms:W3CDTF">2024-05-21T15:23:33Z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78e9819-3d07-47f7-9697-834686d925a0_Enabled">
    <vt:lpwstr>true</vt:lpwstr>
  </property>
  <property fmtid="{D5CDD505-2E9C-101B-9397-08002B2CF9AE}" pid="3" name="MSIP_Label_878e9819-3d07-47f7-9697-834686d925a0_SetDate">
    <vt:lpwstr>2024-05-21T15:20:26Z</vt:lpwstr>
  </property>
  <property fmtid="{D5CDD505-2E9C-101B-9397-08002B2CF9AE}" pid="4" name="MSIP_Label_878e9819-3d07-47f7-9697-834686d925a0_Method">
    <vt:lpwstr>Privileged</vt:lpwstr>
  </property>
  <property fmtid="{D5CDD505-2E9C-101B-9397-08002B2CF9AE}" pid="5" name="MSIP_Label_878e9819-3d07-47f7-9697-834686d925a0_Name">
    <vt:lpwstr>Public</vt:lpwstr>
  </property>
  <property fmtid="{D5CDD505-2E9C-101B-9397-08002B2CF9AE}" pid="6" name="MSIP_Label_878e9819-3d07-47f7-9697-834686d925a0_SiteId">
    <vt:lpwstr>fd6f305d-c929-4e10-9d46-2e7058aae5e6</vt:lpwstr>
  </property>
  <property fmtid="{D5CDD505-2E9C-101B-9397-08002B2CF9AE}" pid="7" name="MSIP_Label_878e9819-3d07-47f7-9697-834686d925a0_ActionId">
    <vt:lpwstr>1b6c167c-9d9c-466b-b4ec-3a7145521c9e</vt:lpwstr>
  </property>
  <property fmtid="{D5CDD505-2E9C-101B-9397-08002B2CF9AE}" pid="8" name="MSIP_Label_878e9819-3d07-47f7-9697-834686d925a0_ContentBits">
    <vt:lpwstr>1</vt:lpwstr>
  </property>
  <property fmtid="{D5CDD505-2E9C-101B-9397-08002B2CF9AE}" pid="9" name="ClassificationContentMarkingHeaderLocations">
    <vt:lpwstr>WECC Theme:8</vt:lpwstr>
  </property>
  <property fmtid="{D5CDD505-2E9C-101B-9397-08002B2CF9AE}" pid="10" name="ClassificationContentMarkingHeaderText">
    <vt:lpwstr>&lt;Public&gt;</vt:lpwstr>
  </property>
  <property fmtid="{D5CDD505-2E9C-101B-9397-08002B2CF9AE}" pid="11" name="ContentTypeId">
    <vt:lpwstr>0x010100E45EF0F8AAA65E428351BA36F1B645BE0F0024DA9E90EA494343B8CF7E2421405214</vt:lpwstr>
  </property>
  <property fmtid="{D5CDD505-2E9C-101B-9397-08002B2CF9AE}" pid="12" name="_dlc_DocIdItemGuid">
    <vt:lpwstr>0f62a5b1-da73-4549-ac42-78eac0e4da79</vt:lpwstr>
  </property>
  <property fmtid="{D5CDD505-2E9C-101B-9397-08002B2CF9AE}" pid="13" name="TaxKeyword">
    <vt:lpwstr/>
  </property>
  <property fmtid="{D5CDD505-2E9C-101B-9397-08002B2CF9AE}" pid="14" name="_dlc_policyId">
    <vt:lpwstr>0x010100E45EF0F8AAA65E428351BA36F1B645BE0F|1208973698</vt:lpwstr>
  </property>
  <property fmtid="{D5CDD505-2E9C-101B-9397-08002B2CF9AE}" pid="15" name="ItemRetentionFormula">
    <vt:lpwstr>&lt;formula id="Microsoft.Office.RecordsManagement.PolicyFeatures.Expiration.Formula.BuiltIn"&gt;&lt;number&gt;2&lt;/number&gt;&lt;property&gt;Modified&lt;/property&gt;&lt;propertyId&gt;28cf69c5-fa48-462a-b5cd-27b6f9d2bd5f&lt;/propertyId&gt;&lt;period&gt;years&lt;/period&gt;&lt;/formula&gt;</vt:lpwstr>
  </property>
</Properties>
</file>