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authors.xml" ContentType="application/vnd.ms-powerpoint.authors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5.xml" ContentType="application/vnd.openxmlformats-officedocument.presentationml.tags+xml"/>
  <Override PartName="/ppt/tags/tag12.xml" ContentType="application/vnd.openxmlformats-officedocument.presentationml.tags+xml"/>
  <Override PartName="/ppt/tags/tag14.xml" ContentType="application/vnd.openxmlformats-officedocument.presentationml.tags+xml"/>
  <Override PartName="/ppt/tags/tag4.xml" ContentType="application/vnd.openxmlformats-officedocument.presentationml.tags+xml"/>
  <Override PartName="/ppt/tags/tag15.xml" ContentType="application/vnd.openxmlformats-officedocument.presentationml.tag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ppt/tags/tag1.xml" ContentType="application/vnd.openxmlformats-officedocument.presentationml.tags+xml"/>
  <Override PartName="/ppt/tags/tag11.xml" ContentType="application/vnd.openxmlformats-officedocument.presentationml.tags+xml"/>
  <Override PartName="/ppt/tags/tag17.xml" ContentType="application/vnd.openxmlformats-officedocument.presentationml.tags+xml"/>
  <Override PartName="/ppt/tags/tag13.xml" ContentType="application/vnd.openxmlformats-officedocument.presentationml.tags+xml"/>
  <Override PartName="/ppt/tags/tag8.xml" ContentType="application/vnd.openxmlformats-officedocument.presentationml.tags+xml"/>
  <Override PartName="/ppt/tags/tag10.xml" ContentType="application/vnd.openxmlformats-officedocument.presentationml.tags+xml"/>
  <Override PartName="/ppt/tags/tag9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tags/tag7.xml" ContentType="application/vnd.openxmlformats-officedocument.presentationml.tags+xml"/>
  <Override PartName="/ppt/tags/tag6.xml" ContentType="application/vnd.openxmlformats-officedocument.presentationml.tags+xml"/>
  <Override PartName="/ppt/tags/tag16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59" r:id="rId4"/>
    <p:sldId id="266" r:id="rId5"/>
    <p:sldId id="265" r:id="rId6"/>
    <p:sldId id="264" r:id="rId7"/>
    <p:sldId id="261" r:id="rId8"/>
    <p:sldId id="263" r:id="rId9"/>
    <p:sldId id="262" r:id="rId10"/>
    <p:sldId id="258" r:id="rId11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60F5B7-31D2-6B27-B079-64ACE75EB3E1}" name="Coleman, Chad" initials="CC" userId="S::ccoleman@wecc.org::1d3fd261-0435-46a4-9e35-55ba72a12d1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88931" autoAdjust="0"/>
  </p:normalViewPr>
  <p:slideViewPr>
    <p:cSldViewPr snapToGrid="0">
      <p:cViewPr varScale="1">
        <p:scale>
          <a:sx n="77" d="100"/>
          <a:sy n="77" d="100"/>
        </p:scale>
        <p:origin x="1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28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5C71F3D-AD0D-4516-B384-456C4122F5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FBBCF4-FE14-4F9F-834E-60D5DD9F7B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939AD-3AF1-4F9B-B093-84BE36E69E15}" type="datetimeFigureOut">
              <a:rPr lang="en-US" smtClean="0"/>
              <a:t>7/9/2024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833BD-2B84-48CA-BA78-D12CF58A1E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6FEB22-4495-4FBF-A0CE-8B3771920F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C2EB9-1A8D-43E4-8536-5C5DA2BC17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54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alatino Linotype" panose="02040502050505030304" pitchFamily="18" charset="0"/>
              </a:defRPr>
            </a:lvl1pPr>
          </a:lstStyle>
          <a:p>
            <a:fld id="{1E0CA7D6-6E47-4619-B804-1ADF2FBB391A}" type="datetimeFigureOut">
              <a:rPr lang="en-US" smtClean="0"/>
              <a:pPr/>
              <a:t>7/9/2024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1300" y="458788"/>
            <a:ext cx="6388100" cy="3541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41300" y="4089400"/>
            <a:ext cx="6388100" cy="4595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>
                <a:latin typeface="Lucida Sans" panose="020B0602030504020204" pitchFamily="34" charset="0"/>
              </a:defRPr>
            </a:lvl1pPr>
          </a:lstStyle>
          <a:p>
            <a:fld id="{0801E11E-53AE-4A38-80D9-4D0D8D485C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843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4572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2pPr>
    <a:lvl3pPr marL="9144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3pPr>
    <a:lvl4pPr marL="13716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4pPr>
    <a:lvl5pPr marL="18288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338" y="458788"/>
            <a:ext cx="6296025" cy="3541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20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338" y="458788"/>
            <a:ext cx="6296025" cy="3541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4E4C09-7843-4926-B255-6FC4758B3C61}"/>
              </a:ext>
            </a:extLst>
          </p:cNvPr>
          <p:cNvSpPr/>
          <p:nvPr userDrawn="1"/>
        </p:nvSpPr>
        <p:spPr>
          <a:xfrm>
            <a:off x="6326154" y="4749281"/>
            <a:ext cx="5236680" cy="1850695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96308-FFA9-4928-8FDE-9FE30C6F1DA6}"/>
              </a:ext>
            </a:extLst>
          </p:cNvPr>
          <p:cNvSpPr/>
          <p:nvPr userDrawn="1"/>
        </p:nvSpPr>
        <p:spPr>
          <a:xfrm>
            <a:off x="6326154" y="334977"/>
            <a:ext cx="5236680" cy="4224179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EB4D16-4F91-4141-A870-7552A3F19B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775" y="2560320"/>
            <a:ext cx="2331601" cy="173736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95B6CEB-F062-4D08-82D8-D5E5185BEF40}"/>
              </a:ext>
            </a:extLst>
          </p:cNvPr>
          <p:cNvSpPr txBox="1">
            <a:spLocks/>
          </p:cNvSpPr>
          <p:nvPr userDrawn="1"/>
        </p:nvSpPr>
        <p:spPr>
          <a:xfrm>
            <a:off x="6725270" y="1424926"/>
            <a:ext cx="4424609" cy="5135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BC690B0F-0A83-4758-A7B7-B8DC9AB4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9419" y="2891470"/>
            <a:ext cx="4742858" cy="537530"/>
          </a:xfrm>
        </p:spPr>
        <p:txBody>
          <a:bodyPr>
            <a:norm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7F85ED6-75CA-4DE2-B037-DDD7BEFE57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9420" y="4944055"/>
            <a:ext cx="4742857" cy="1465797"/>
          </a:xfr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Presenter’s name and 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065F58D-92FD-4E83-81A0-DFCF47C54C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9419" y="1424926"/>
            <a:ext cx="4742858" cy="1369157"/>
          </a:xfr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416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Presenters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4E4C09-7843-4926-B255-6FC4758B3C61}"/>
              </a:ext>
            </a:extLst>
          </p:cNvPr>
          <p:cNvSpPr/>
          <p:nvPr userDrawn="1"/>
        </p:nvSpPr>
        <p:spPr>
          <a:xfrm>
            <a:off x="4749281" y="3775318"/>
            <a:ext cx="6813553" cy="2783756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96308-FFA9-4928-8FDE-9FE30C6F1DA6}"/>
              </a:ext>
            </a:extLst>
          </p:cNvPr>
          <p:cNvSpPr/>
          <p:nvPr userDrawn="1"/>
        </p:nvSpPr>
        <p:spPr>
          <a:xfrm>
            <a:off x="4749282" y="334977"/>
            <a:ext cx="6813553" cy="3291119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EB4D16-4F91-4141-A870-7552A3F19B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277" y="2564906"/>
            <a:ext cx="2331601" cy="173736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95B6CEB-F062-4D08-82D8-D5E5185BEF40}"/>
              </a:ext>
            </a:extLst>
          </p:cNvPr>
          <p:cNvSpPr txBox="1">
            <a:spLocks/>
          </p:cNvSpPr>
          <p:nvPr userDrawn="1"/>
        </p:nvSpPr>
        <p:spPr>
          <a:xfrm>
            <a:off x="6725270" y="1424926"/>
            <a:ext cx="4424609" cy="5135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BC690B0F-0A83-4758-A7B7-B8DC9AB4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5895" y="2714128"/>
            <a:ext cx="6366384" cy="537530"/>
          </a:xfrm>
        </p:spPr>
        <p:txBody>
          <a:bodyPr>
            <a:norm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7F85ED6-75CA-4DE2-B037-DDD7BEFE57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35894" y="3965510"/>
            <a:ext cx="6366384" cy="2444343"/>
          </a:xfr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Presenter’s name and 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065F58D-92FD-4E83-81A0-DFCF47C54C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35894" y="1091682"/>
            <a:ext cx="6366379" cy="1525683"/>
          </a:xfr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068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36FD-B39F-4769-B98B-B1F3FB028D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5125"/>
            <a:ext cx="11247120" cy="6858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8EB0F7-3837-403F-88C2-1BBB8D335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6035"/>
            <a:ext cx="11247120" cy="4764453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lvl1pPr>
            <a:lvl2pPr marL="9144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2pPr>
            <a:lvl3pPr marL="13716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  <a:defRPr/>
            </a:lvl3pPr>
            <a:lvl4pPr marL="18288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lvl4pPr>
            <a:lvl5pPr marL="22860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12D5DA-BE2C-4D90-8490-CFE7B71B8181}"/>
              </a:ext>
            </a:extLst>
          </p:cNvPr>
          <p:cNvCxnSpPr>
            <a:cxnSpLocks/>
          </p:cNvCxnSpPr>
          <p:nvPr userDrawn="1"/>
        </p:nvCxnSpPr>
        <p:spPr>
          <a:xfrm>
            <a:off x="0" y="1090570"/>
            <a:ext cx="12192000" cy="0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1C00F1-2E87-4CC2-99C1-19126C32CB6B}"/>
              </a:ext>
            </a:extLst>
          </p:cNvPr>
          <p:cNvCxnSpPr>
            <a:cxnSpLocks/>
          </p:cNvCxnSpPr>
          <p:nvPr userDrawn="1"/>
        </p:nvCxnSpPr>
        <p:spPr>
          <a:xfrm>
            <a:off x="1424120" y="6557777"/>
            <a:ext cx="9950246" cy="1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85DBE6CB-D5DE-4141-8761-7283C9C3F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1601" y="6356350"/>
            <a:ext cx="2886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+mj-lt"/>
              </a:defRPr>
            </a:lvl1pPr>
          </a:lstStyle>
          <a:p>
            <a:fld id="{7B3698F8-BEBC-4075-95C8-28A2E732D13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1D3CC9-B64E-10D9-49AF-47B62461D4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651683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36FD-B39F-4769-B98B-B1F3FB028D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440" y="2215958"/>
            <a:ext cx="1124712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Divider 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1C00F1-2E87-4CC2-99C1-19126C32CB6B}"/>
              </a:ext>
            </a:extLst>
          </p:cNvPr>
          <p:cNvCxnSpPr>
            <a:cxnSpLocks/>
          </p:cNvCxnSpPr>
          <p:nvPr userDrawn="1"/>
        </p:nvCxnSpPr>
        <p:spPr>
          <a:xfrm>
            <a:off x="1424120" y="6557777"/>
            <a:ext cx="9950246" cy="1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B18C40-D15C-46F1-9FC5-3B5CBC537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1601" y="6356350"/>
            <a:ext cx="2886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+mj-lt"/>
              </a:defRPr>
            </a:lvl1pPr>
          </a:lstStyle>
          <a:p>
            <a:fld id="{7B3698F8-BEBC-4075-95C8-28A2E732D13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0FC8B4-BFF9-FAA5-6BAD-DD9C16104D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40392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Graph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8EB0F7-3837-403F-88C2-1BBB8D335E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lvl1pPr>
            <a:lvl2pPr marL="914400" indent="-457200">
              <a:lnSpc>
                <a:spcPct val="114000"/>
              </a:lnSpc>
              <a:spcBef>
                <a:spcPts val="600"/>
              </a:spcBef>
              <a:defRPr/>
            </a:lvl2pPr>
            <a:lvl3pPr marL="1371600" indent="-457200">
              <a:lnSpc>
                <a:spcPct val="114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  <a:defRPr/>
            </a:lvl3pPr>
            <a:lvl4pPr marL="1828800" indent="-457200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lvl4pPr>
            <a:lvl5pPr marL="2286000" indent="-457200">
              <a:lnSpc>
                <a:spcPct val="114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&lt;&lt;Use this slide for full-page graphics. </a:t>
            </a:r>
            <a:br>
              <a:rPr lang="en-US" dirty="0"/>
            </a:br>
            <a:r>
              <a:rPr lang="en-US" dirty="0"/>
              <a:t>You may cover up the WECC logo and </a:t>
            </a:r>
            <a:br>
              <a:rPr lang="en-US" dirty="0"/>
            </a:br>
            <a:r>
              <a:rPr lang="en-US" dirty="0"/>
              <a:t>page number if your design calls for it.&gt;&gt;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E7D716-B085-8B46-7BBE-FF2D170EAD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69855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94C4273-0E20-4D97-8D1E-E2F5C3CBB8E1}"/>
              </a:ext>
            </a:extLst>
          </p:cNvPr>
          <p:cNvSpPr txBox="1"/>
          <p:nvPr userDrawn="1"/>
        </p:nvSpPr>
        <p:spPr>
          <a:xfrm>
            <a:off x="4743231" y="3023786"/>
            <a:ext cx="3531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kern="1200" dirty="0">
                <a:solidFill>
                  <a:schemeClr val="bg1"/>
                </a:solidFill>
                <a:latin typeface="Lucida Sans" panose="020B0602030504020204" pitchFamily="34" charset="0"/>
                <a:ea typeface="+mj-ea"/>
                <a:cs typeface="+mj-cs"/>
              </a:rPr>
              <a:t>Contact: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3AD9B5-CE5B-0001-3846-0F4DD40D6DB4}"/>
              </a:ext>
            </a:extLst>
          </p:cNvPr>
          <p:cNvSpPr/>
          <p:nvPr userDrawn="1"/>
        </p:nvSpPr>
        <p:spPr>
          <a:xfrm>
            <a:off x="-1" y="1"/>
            <a:ext cx="4795024" cy="6857999"/>
          </a:xfrm>
          <a:prstGeom prst="rect">
            <a:avLst/>
          </a:prstGeom>
          <a:gradFill flip="none" rotWithShape="1">
            <a:gsLst>
              <a:gs pos="43000">
                <a:srgbClr val="003A5D"/>
              </a:gs>
              <a:gs pos="71000">
                <a:srgbClr val="003A5D">
                  <a:alpha val="63000"/>
                </a:srgbClr>
              </a:gs>
              <a:gs pos="100000">
                <a:srgbClr val="003A5D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Content Placeholder 3" descr="Text&#10;&#10;Description automatically generated with medium confidence">
            <a:extLst>
              <a:ext uri="{FF2B5EF4-FFF2-40B4-BE49-F238E27FC236}">
                <a16:creationId xmlns:a16="http://schemas.microsoft.com/office/drawing/2014/main" id="{ED965FF0-5EF6-84F2-1492-9C0BE03BE1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351" y="3429000"/>
            <a:ext cx="3271784" cy="10486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FCC363-F413-6A2D-FDD3-32AC802014A6}"/>
              </a:ext>
            </a:extLst>
          </p:cNvPr>
          <p:cNvSpPr txBox="1"/>
          <p:nvPr userDrawn="1"/>
        </p:nvSpPr>
        <p:spPr>
          <a:xfrm>
            <a:off x="7547979" y="4689446"/>
            <a:ext cx="256914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solidFill>
                  <a:srgbClr val="003A5D"/>
                </a:solidFill>
                <a:latin typeface="Lucida Sans" panose="020B0602030504020204" pitchFamily="34" charset="0"/>
              </a:rPr>
              <a:t>www.wecc.org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58D76B0-FA28-8B65-5BC6-3C9BAE5284A4}"/>
              </a:ext>
            </a:extLst>
          </p:cNvPr>
          <p:cNvCxnSpPr>
            <a:cxnSpLocks/>
          </p:cNvCxnSpPr>
          <p:nvPr userDrawn="1"/>
        </p:nvCxnSpPr>
        <p:spPr>
          <a:xfrm>
            <a:off x="7547980" y="4689446"/>
            <a:ext cx="2569143" cy="0"/>
          </a:xfrm>
          <a:prstGeom prst="line">
            <a:avLst/>
          </a:prstGeom>
          <a:ln w="1905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7798261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9E7634-64B8-43AC-9516-7C6B651C0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ABCDC-04F3-4A6E-8F62-B74D66232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AE941-48AD-4D62-99B5-CE55E4605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7AD4B-0FE2-4D9F-815D-0DCA0A45F14B}" type="datetime1">
              <a:rPr lang="en-US" smtClean="0"/>
              <a:t>7/9/2024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680A1-78BE-46DD-A312-94CB9A0B9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3B5A7-E604-47B7-BF43-274C815C86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698F8-BEBC-4075-95C8-28A2E732D1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MSIPCMContentMarking" descr="{&quot;HashCode&quot;:1993246249,&quot;Placement&quot;:&quot;Header&quot;,&quot;Top&quot;:0.0,&quot;Left&quot;:451.989227,&quot;SlideWidth&quot;:960,&quot;SlideHeight&quot;:540}">
            <a:extLst>
              <a:ext uri="{FF2B5EF4-FFF2-40B4-BE49-F238E27FC236}">
                <a16:creationId xmlns:a16="http://schemas.microsoft.com/office/drawing/2014/main" id="{24CDFE27-43C4-A55F-D06E-9F8091363956}"/>
              </a:ext>
            </a:extLst>
          </p:cNvPr>
          <p:cNvSpPr txBox="1"/>
          <p:nvPr userDrawn="1"/>
        </p:nvSpPr>
        <p:spPr>
          <a:xfrm>
            <a:off x="5740263" y="0"/>
            <a:ext cx="71147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&lt;Public&gt;</a:t>
            </a:r>
          </a:p>
        </p:txBody>
      </p:sp>
    </p:spTree>
    <p:custDataLst>
      <p:tags r:id="rId8"/>
    </p:custDataLst>
    <p:extLst>
      <p:ext uri="{BB962C8B-B14F-4D97-AF65-F5344CB8AC3E}">
        <p14:creationId xmlns:p14="http://schemas.microsoft.com/office/powerpoint/2010/main" val="103536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2" r:id="rId3"/>
    <p:sldLayoutId id="2147483664" r:id="rId4"/>
    <p:sldLayoutId id="2147483665" r:id="rId5"/>
    <p:sldLayoutId id="214748366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6E544-6B79-FF72-42C5-96548E79D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 26, 2024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B6A50-D2DB-6AC0-AAD2-6C2D6832CB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Jon Jensen</a:t>
            </a:r>
          </a:p>
          <a:p>
            <a:r>
              <a:rPr lang="en-US" dirty="0"/>
              <a:t>WECC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93A99-0673-1106-8AE3-9C1AFC0FF9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PCDS Meeting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130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8519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99B457-89D0-4FF2-F997-3D48E45A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2034 ADS V2 Draft Run VH3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B65373-31F6-5655-8DCA-03A23EE6C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GV 10.3.62</a:t>
            </a:r>
          </a:p>
          <a:p>
            <a:r>
              <a:rPr lang="en-US" dirty="0"/>
              <a:t>No MIO or Lookahead </a:t>
            </a:r>
          </a:p>
          <a:p>
            <a:r>
              <a:rPr lang="en-US" dirty="0"/>
              <a:t>Distributed into two runs</a:t>
            </a:r>
          </a:p>
          <a:p>
            <a:r>
              <a:rPr lang="en-US" dirty="0"/>
              <a:t>About 10.5-hour run time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012663-33EE-B24F-F7C7-4390E77A9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249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61C7-2087-0BC6-EEBC-BED47FA00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Unserved 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31060-9627-95B8-5E6B-8D6467615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Unserved load</a:t>
            </a:r>
          </a:p>
          <a:p>
            <a:pPr lvl="1"/>
            <a:r>
              <a:rPr lang="en-US" dirty="0"/>
              <a:t>WAUW	153,854 MW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3FB87-CE20-406B-8982-8D2CF35BD0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35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270F4-A3A5-9DB4-9DA0-BC0B4A6FC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Annual Energy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B9E02C-97F6-E083-8416-6242777C03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21722" y="1425575"/>
            <a:ext cx="7518393" cy="476567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94CCF-5611-E52C-9580-2B78B7FBDB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748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BD87F-F803-A3D8-C026-C27935D7F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Energy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DB1D203-C7D4-EC3C-2C8D-C7CD89B55A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28201" y="1425575"/>
            <a:ext cx="7505435" cy="476567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16206-1B39-8FCB-94A8-1EA833DD02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9763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6C66-2302-4FA2-6FFE-E058F791C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Spillage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63B536B-6694-4899-6620-48408D537A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36774" y="1425575"/>
            <a:ext cx="8733929" cy="493077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A9F7E-44AF-8ED1-BC3C-4C6F7FC574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180E66-B954-4348-DD16-BC3B1B772120}"/>
              </a:ext>
            </a:extLst>
          </p:cNvPr>
          <p:cNvSpPr txBox="1"/>
          <p:nvPr/>
        </p:nvSpPr>
        <p:spPr>
          <a:xfrm>
            <a:off x="663437" y="1425575"/>
            <a:ext cx="233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V1=10,031 GWh</a:t>
            </a:r>
          </a:p>
          <a:p>
            <a:r>
              <a:rPr lang="en-US" dirty="0"/>
              <a:t>V2=125,202 GWh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3633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4A125-6DE2-CDDA-FE17-698253D6D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Net Transfers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BA9D01-7445-57A1-D4EB-6F0EF278AC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911721" y="1270934"/>
            <a:ext cx="4792599" cy="476567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894782-02E0-2C38-3921-0A90C65B4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0988E0-BE69-F9B1-2856-AFC4C8ADAD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216" y="1270934"/>
            <a:ext cx="4771066" cy="47656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450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9324-BD37-B17E-DB7E-E1960ADBE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Annual Flow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920535-F6B3-0589-587B-BE098A8A27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31635" y="1129554"/>
            <a:ext cx="8337432" cy="539321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2437A-5353-9558-E1F5-CCB3FEDFD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00000000-0008-0000-0200-000008000000}"/>
              </a:ext>
            </a:extLst>
          </p:cNvPr>
          <p:cNvSpPr txBox="1"/>
          <p:nvPr/>
        </p:nvSpPr>
        <p:spPr>
          <a:xfrm>
            <a:off x="9048315" y="1653988"/>
            <a:ext cx="586502" cy="260746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7BBDF3F-EC10-4534-9497-781F139B6360}" type="TxLink">
              <a:rPr lang="en-US" sz="1600" b="0" i="0" u="none" strike="noStrike">
                <a:solidFill>
                  <a:srgbClr val="000000"/>
                </a:solidFill>
                <a:latin typeface="Palatino Linotype"/>
              </a:rPr>
              <a:pPr/>
              <a:t>N&gt;S</a:t>
            </a:fld>
            <a:endParaRPr lang="en-US" sz="1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5974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0986DC6-4364-A0D3-F6C0-E340BE1A06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02340" y="0"/>
            <a:ext cx="8787319" cy="322057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58B61-B913-107E-070F-9FAE2077BE3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305925" y="6356350"/>
            <a:ext cx="2886075" cy="365125"/>
          </a:xfrm>
        </p:spPr>
        <p:txBody>
          <a:bodyPr/>
          <a:lstStyle/>
          <a:p>
            <a:fld id="{7B3698F8-BEBC-4075-95C8-28A2E732D13F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9CEC22-E9F7-93AE-56C1-EB0C0739FE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2340" y="3220571"/>
            <a:ext cx="9834666" cy="3637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426966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WECC THEME" val="ldzT4yNJ"/>
  <p:tag name="ARTICULATE_SLIDE_COUNT" val="10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WECC Theme">
  <a:themeElements>
    <a:clrScheme name="WECC Color Palette">
      <a:dk1>
        <a:srgbClr val="000000"/>
      </a:dk1>
      <a:lt1>
        <a:srgbClr val="FFFFFF"/>
      </a:lt1>
      <a:dk2>
        <a:srgbClr val="666666"/>
      </a:dk2>
      <a:lt2>
        <a:srgbClr val="FFFFFF"/>
      </a:lt2>
      <a:accent1>
        <a:srgbClr val="00395D"/>
      </a:accent1>
      <a:accent2>
        <a:srgbClr val="005238"/>
      </a:accent2>
      <a:accent3>
        <a:srgbClr val="A99260"/>
      </a:accent3>
      <a:accent4>
        <a:srgbClr val="B53713"/>
      </a:accent4>
      <a:accent5>
        <a:srgbClr val="6D2D41"/>
      </a:accent5>
      <a:accent6>
        <a:srgbClr val="A71930"/>
      </a:accent6>
      <a:hlink>
        <a:srgbClr val="0000FF"/>
      </a:hlink>
      <a:folHlink>
        <a:srgbClr val="800080"/>
      </a:folHlink>
    </a:clrScheme>
    <a:fontScheme name="WECC Fonts">
      <a:majorFont>
        <a:latin typeface="Lucida San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" id="{68224C36-9F2C-48C4-BC87-BEBA4CE928D5}" vid="{D2405A99-B016-4BD0-86C3-6B6CA6B7E2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ECC Notes theme">
      <a:majorFont>
        <a:latin typeface="Lucida San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Version=15.0.0.0, Culture=neutral, PublicKeyToken=71e9bce111e9429c</Assembly>
    <Class>Microsoft.Office.RecordsManagement.Internal.UpdateExpireDate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Meetings" ma:contentTypeID="0x010100E45EF0F8AAA65E428351BA36F1B645BE0F0024DA9E90EA494343B8CF7E2421405214" ma:contentTypeVersion="14" ma:contentTypeDescription="" ma:contentTypeScope="" ma:versionID="576ac2d6d4093d812aa787f4885b8753">
  <xsd:schema xmlns:xsd="http://www.w3.org/2001/XMLSchema" xmlns:xs="http://www.w3.org/2001/XMLSchema" xmlns:p="http://schemas.microsoft.com/office/2006/metadata/properties" xmlns:ns1="http://schemas.microsoft.com/sharepoint/v3" xmlns:ns2="2fb8a92a-9032-49d6-b983-191f0a73b01f" xmlns:ns3="4bd63098-0c83-43cf-abdd-085f2cc55a51" targetNamespace="http://schemas.microsoft.com/office/2006/metadata/properties" ma:root="true" ma:fieldsID="6ceb9fd20ae96694a3b788101da3a6ff" ns1:_="" ns2:_="" ns3:_="">
    <xsd:import namespace="http://schemas.microsoft.com/sharepoint/v3"/>
    <xsd:import namespace="2fb8a92a-9032-49d6-b983-191f0a73b01f"/>
    <xsd:import namespace="4bd63098-0c83-43cf-abdd-085f2cc55a51"/>
    <xsd:element name="properties">
      <xsd:complexType>
        <xsd:sequence>
          <xsd:element name="documentManagement">
            <xsd:complexType>
              <xsd:all>
                <xsd:element ref="ns2:Document_x0020_Categorization_x0020_Policy"/>
                <xsd:element ref="ns2:Owner_x0020_Group" minOccurs="0"/>
                <xsd:element ref="ns2:Committee" minOccurs="0"/>
                <xsd:element ref="ns2:WECC_x0020_Status" minOccurs="0"/>
                <xsd:element ref="ns2:Privacy"/>
                <xsd:element ref="ns2:Meeting_x0020_Documents" minOccurs="0"/>
                <xsd:element ref="ns2:Adopted_x002f_Approved_x0020_By" minOccurs="0"/>
                <xsd:element ref="ns2:Jurisdiction" minOccurs="0"/>
                <xsd:element ref="ns3:Event_x0020_ID" minOccurs="0"/>
                <xsd:element ref="ns3:TaxKeywordTaxHTField" minOccurs="0"/>
                <xsd:element ref="ns3:TaxCatchAll" minOccurs="0"/>
                <xsd:element ref="ns3:_dlc_DocId" minOccurs="0"/>
                <xsd:element ref="ns3:_dlc_DocIdUrl" minOccurs="0"/>
                <xsd:element ref="ns3:_dlc_DocIdPersistId" minOccurs="0"/>
                <xsd:element ref="ns1:_dlc_Exempt" minOccurs="0"/>
                <xsd:element ref="ns1:_dlc_ExpireDateSaved" minOccurs="0"/>
                <xsd:element ref="ns1:_dlc_ExpireDate" minOccurs="0"/>
                <xsd:element ref="ns3:Approv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3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24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25" nillable="true" ma:displayName="Expiration Date" ma:description="" ma:hidden="true" ma:indexed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b8a92a-9032-49d6-b983-191f0a73b01f" elementFormDefault="qualified">
    <xsd:import namespace="http://schemas.microsoft.com/office/2006/documentManagement/types"/>
    <xsd:import namespace="http://schemas.microsoft.com/office/infopath/2007/PartnerControls"/>
    <xsd:element name="Document_x0020_Categorization_x0020_Policy" ma:index="2" ma:displayName="WECC Categorization Policy" ma:default="N/A" ma:format="Dropdown" ma:internalName="Document_x0020_Categorization_x0020_Policy">
      <xsd:simpleType>
        <xsd:restriction base="dms:Choice">
          <xsd:enumeration value="N/A"/>
          <xsd:enumeration value="Charter"/>
          <xsd:enumeration value="Guideline"/>
          <xsd:enumeration value="Policy"/>
          <xsd:enumeration value="Regional Criteria"/>
          <xsd:enumeration value="Regional Reliability Standard"/>
          <xsd:enumeration value="Report or Other"/>
        </xsd:restriction>
      </xsd:simpleType>
    </xsd:element>
    <xsd:element name="Owner_x0020_Group" ma:index="3" nillable="true" ma:displayName="Owner Group" ma:internalName="Owner_x0020_Group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mpliance"/>
                    <xsd:enumeration value="Compliance Open Webinars"/>
                    <xsd:enumeration value="Compliance Workshop"/>
                    <xsd:enumeration value="Event Analysis &amp; Situational Awareness"/>
                    <xsd:enumeration value="General &amp; Administrative"/>
                    <xsd:enumeration value="Human Resources"/>
                    <xsd:enumeration value="Information Technology"/>
                    <xsd:enumeration value="Legal &amp; Regulatory"/>
                    <xsd:enumeration value="Operations Performance Analysis"/>
                    <xsd:enumeration value="Performance Analysis"/>
                    <xsd:enumeration value="Planning Services"/>
                    <xsd:enumeration value="Registration and Certification"/>
                    <xsd:enumeration value="Reliability Assessment"/>
                    <xsd:enumeration value="Reliability Standards"/>
                    <xsd:enumeration value="Resource Adequacy"/>
                    <xsd:enumeration value="System Adequacy Planning"/>
                    <xsd:enumeration value="System Stability Planning"/>
                    <xsd:enumeration value="Training &amp; Education"/>
                    <xsd:enumeration value="Transmission Expansion Planning"/>
                    <xsd:enumeration value="WREGIS"/>
                  </xsd:restriction>
                </xsd:simpleType>
              </xsd:element>
            </xsd:sequence>
          </xsd:extension>
        </xsd:complexContent>
      </xsd:complexType>
    </xsd:element>
    <xsd:element name="Committee" ma:index="4" nillable="true" ma:displayName="Committee" ma:description="edited" ma:internalName="Committe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PFTF"/>
                    <xsd:enumeration value="BOD"/>
                    <xsd:enumeration value="CIMTF"/>
                    <xsd:enumeration value="CSF"/>
                    <xsd:enumeration value="DEEMSF"/>
                    <xsd:enumeration value="EPAS"/>
                    <xsd:enumeration value="ESF"/>
                    <xsd:enumeration value="FAC"/>
                    <xsd:enumeration value="GC"/>
                    <xsd:enumeration value="GOPF"/>
                    <xsd:enumeration value="HPF"/>
                    <xsd:enumeration value="HRCC"/>
                    <xsd:enumeration value="ISEAS"/>
                    <xsd:enumeration value="JGC"/>
                    <xsd:enumeration value="LTPTF"/>
                    <xsd:enumeration value="MAC"/>
                    <xsd:enumeration value="MBS"/>
                    <xsd:enumeration value="MVS"/>
                    <xsd:enumeration value="NC"/>
                    <xsd:enumeration value="OAWG"/>
                    <xsd:enumeration value="PCDS"/>
                    <xsd:enumeration value="PCS"/>
                    <xsd:enumeration value="PS"/>
                    <xsd:enumeration value="PSF"/>
                    <xsd:enumeration value="RAAG"/>
                    <xsd:enumeration value="RAC"/>
                    <xsd:enumeration value="RASRS"/>
                    <xsd:enumeration value="RRC"/>
                    <xsd:enumeration value="S4.9RC"/>
                    <xsd:enumeration value="SCMS"/>
                    <xsd:enumeration value="SRS"/>
                    <xsd:enumeration value="StS"/>
                    <xsd:enumeration value="TCOMS"/>
                    <xsd:enumeration value="UFLSWG"/>
                    <xsd:enumeration value="WREGIS"/>
                    <xsd:enumeration value="WREGIS-SAC"/>
                    <xsd:enumeration value="WSC"/>
                  </xsd:restriction>
                </xsd:simpleType>
              </xsd:element>
            </xsd:sequence>
          </xsd:extension>
        </xsd:complexContent>
      </xsd:complexType>
    </xsd:element>
    <xsd:element name="WECC_x0020_Status" ma:index="5" nillable="true" ma:displayName="WECC Status" ma:format="Dropdown" ma:internalName="WECC_x0020_Status">
      <xsd:simpleType>
        <xsd:restriction base="dms:Choice">
          <xsd:enumeration value="Draft"/>
          <xsd:enumeration value="Approval Item"/>
          <xsd:enumeration value="In Review"/>
          <xsd:enumeration value="Approved/Final"/>
          <xsd:enumeration value="Retired"/>
          <xsd:enumeration value="Replaced"/>
          <xsd:enumeration value="Redline"/>
          <xsd:enumeration value="Active"/>
          <xsd:enumeration value="Closed"/>
          <xsd:enumeration value="Hold"/>
        </xsd:restriction>
      </xsd:simpleType>
    </xsd:element>
    <xsd:element name="Privacy" ma:index="6" ma:displayName="Privacy" ma:format="Dropdown" ma:internalName="Privacy">
      <xsd:simpleType>
        <xsd:restriction base="dms:Choice">
          <xsd:enumeration value="Public"/>
          <xsd:enumeration value="Authenticated"/>
          <xsd:enumeration value="NDA"/>
        </xsd:restriction>
      </xsd:simpleType>
    </xsd:element>
    <xsd:element name="Meeting_x0020_Documents" ma:index="7" nillable="true" ma:displayName="Meeting Documents" ma:internalName="Meeting_x0020_Document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genda"/>
                    <xsd:enumeration value="Announcement"/>
                    <xsd:enumeration value="Approval Item"/>
                    <xsd:enumeration value="Minutes"/>
                    <xsd:enumeration value="Presentation"/>
                    <xsd:enumeration value="Recording"/>
                    <xsd:enumeration value="Schedule"/>
                  </xsd:restriction>
                </xsd:simpleType>
              </xsd:element>
            </xsd:sequence>
          </xsd:extension>
        </xsd:complexContent>
      </xsd:complexType>
    </xsd:element>
    <xsd:element name="Adopted_x002f_Approved_x0020_By" ma:index="8" nillable="true" ma:displayName="Adopted/Approved By" ma:format="Dropdown" ma:internalName="Adopted_x002f_Approved_x0020_By">
      <xsd:simpleType>
        <xsd:restriction base="dms:Choice">
          <xsd:enumeration value="..."/>
          <xsd:enumeration value="ATFWG"/>
          <xsd:enumeration value="ATSMWG"/>
          <xsd:enumeration value="BOD"/>
          <xsd:enumeration value="BPSPRTF"/>
          <xsd:enumeration value="CIMTF"/>
          <xsd:enumeration value="CSWG"/>
          <xsd:enumeration value="DDMWG"/>
          <xsd:enumeration value="DEMSWG"/>
          <xsd:enumeration value="EDTF"/>
          <xsd:enumeration value="EPAS"/>
          <xsd:enumeration value="ESCTF"/>
          <xsd:enumeration value="ESMTF"/>
          <xsd:enumeration value="ESOTF"/>
          <xsd:enumeration value="ESTF"/>
          <xsd:enumeration value="FAC"/>
          <xsd:enumeration value="GC"/>
          <xsd:enumeration value="GOWG"/>
          <xsd:enumeration value="HPEAWG"/>
          <xsd:enumeration value="HPKTTF"/>
          <xsd:enumeration value="HPMMTF"/>
          <xsd:enumeration value="HPWG"/>
          <xsd:enumeration value="HRCC"/>
          <xsd:enumeration value="ISAS"/>
          <xsd:enumeration value="JGC"/>
          <xsd:enumeration value="JSIS"/>
          <xsd:enumeration value="LMWG"/>
          <xsd:enumeration value="LRTF"/>
          <xsd:enumeration value="MAC"/>
          <xsd:enumeration value="MIC"/>
          <xsd:enumeration value="MRAWG"/>
          <xsd:enumeration value="MVS"/>
          <xsd:enumeration value="NC"/>
          <xsd:enumeration value="OAWG"/>
          <xsd:enumeration value="OC"/>
          <xsd:enumeration value="PCDS"/>
          <xsd:enumeration value="PCMS"/>
          <xsd:enumeration value="PPMVDWG"/>
          <xsd:enumeration value="PRPTF"/>
          <xsd:enumeration value="PSWG"/>
          <xsd:enumeration value="PWG"/>
          <xsd:enumeration value="RAC"/>
          <xsd:enumeration value="RASRS"/>
          <xsd:enumeration value="REMWG"/>
          <xsd:enumeration value="RWG"/>
          <xsd:enumeration value="S49RC"/>
          <xsd:enumeration value="SASMS"/>
          <xsd:enumeration value="SCMWG"/>
          <xsd:enumeration value="SETF"/>
          <xsd:enumeration value="SEWG"/>
          <xsd:enumeration value="SPWG"/>
          <xsd:enumeration value="SRS"/>
          <xsd:enumeration value="StS"/>
          <xsd:enumeration value="SWG"/>
          <xsd:enumeration value="TELWG"/>
          <xsd:enumeration value="TSAWG"/>
          <xsd:enumeration value="UFLSWG"/>
          <xsd:enumeration value="WREGIS"/>
          <xsd:enumeration value="WREGIS-SAC"/>
          <xsd:enumeration value="WSC"/>
        </xsd:restriction>
      </xsd:simpleType>
    </xsd:element>
    <xsd:element name="Jurisdiction" ma:index="9" nillable="true" ma:displayName="Jurisdiction" ma:default="US (United States)" ma:internalName="Jurisdict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S (United States)"/>
                    <xsd:enumeration value="AB (Alberta)"/>
                    <xsd:enumeration value="BC (British Columbia)"/>
                    <xsd:enumeration value="MX (Baja Mexico)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d63098-0c83-43cf-abdd-085f2cc55a51" elementFormDefault="qualified">
    <xsd:import namespace="http://schemas.microsoft.com/office/2006/documentManagement/types"/>
    <xsd:import namespace="http://schemas.microsoft.com/office/infopath/2007/PartnerControls"/>
    <xsd:element name="Event_x0020_ID" ma:index="11" nillable="true" ma:displayName="Calendar Event ID" ma:internalName="Event_x0020_ID">
      <xsd:simpleType>
        <xsd:restriction base="dms:Note">
          <xsd:maxLength value="255"/>
        </xsd:restriction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af747698-1922-4602-8604-6fec0d9c99b7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16224b44-889d-4166-9284-f04ddcafbdf4}" ma:internalName="TaxCatchAll" ma:showField="CatchAllData" ma:web="4bd63098-0c83-43cf-abdd-085f2cc55a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pprover" ma:index="26" ma:displayName="Approver" ma:list="UserInfo" ma:SharePointGroup="4815" ma:internalName="Approver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Categorization_x0020_Policy xmlns="2fb8a92a-9032-49d6-b983-191f0a73b01f">N/A</Document_x0020_Categorization_x0020_Policy>
    <TaxCatchAll xmlns="4bd63098-0c83-43cf-abdd-085f2cc55a51"/>
    <Privacy xmlns="2fb8a92a-9032-49d6-b983-191f0a73b01f">Public</Privacy>
    <Event_x0020_ID xmlns="4bd63098-0c83-43cf-abdd-085f2cc55a51">17372</Event_x0020_ID>
    <Committee xmlns="2fb8a92a-9032-49d6-b983-191f0a73b01f">
      <Value>PCDS</Value>
    </Committee>
    <WECC_x0020_Status xmlns="2fb8a92a-9032-49d6-b983-191f0a73b01f" xsi:nil="true"/>
    <Owner_x0020_Group xmlns="2fb8a92a-9032-49d6-b983-191f0a73b01f">
      <Value>General &amp; Administrative</Value>
    </Owner_x0020_Group>
    <TaxKeywordTaxHTField xmlns="4bd63098-0c83-43cf-abdd-085f2cc55a51">
      <Terms xmlns="http://schemas.microsoft.com/office/infopath/2007/PartnerControls"/>
    </TaxKeywordTaxHTField>
    <Approver xmlns="4bd63098-0c83-43cf-abdd-085f2cc55a51">
      <UserInfo>
        <DisplayName>Jensen, Jon</DisplayName>
        <AccountId>6235</AccountId>
        <AccountType/>
      </UserInfo>
    </Approver>
    <_dlc_DocId xmlns="4bd63098-0c83-43cf-abdd-085f2cc55a51">YWEQ7USXTMD7-11-25361</_dlc_DocId>
    <_dlc_DocIdUrl xmlns="4bd63098-0c83-43cf-abdd-085f2cc55a51">
      <Url>https://internal.wecc.org/_layouts/15/DocIdRedir.aspx?ID=YWEQ7USXTMD7-11-25361</Url>
      <Description>YWEQ7USXTMD7-11-25361</Description>
    </_dlc_DocIdUrl>
    <Jurisdiction xmlns="2fb8a92a-9032-49d6-b983-191f0a73b01f"/>
    <Meeting_x0020_Documents xmlns="2fb8a92a-9032-49d6-b983-191f0a73b01f">
      <Value>Presentation</Value>
    </Meeting_x0020_Documents>
    <Adopted_x002f_Approved_x0020_By xmlns="2fb8a92a-9032-49d6-b983-191f0a73b01f" xsi:nil="true"/>
    <_dlc_ExpireDateSaved xmlns="http://schemas.microsoft.com/sharepoint/v3" xsi:nil="true"/>
    <_dlc_ExpireDate xmlns="http://schemas.microsoft.com/sharepoint/v3">2026-07-09T16:37:19+00:00</_dlc_ExpireDate>
  </documentManagement>
</p:properties>
</file>

<file path=customXml/item5.xml><?xml version="1.0" encoding="utf-8"?>
<?mso-contentType ?>
<p:Policy xmlns:p="office.server.policy" id="" local="true">
  <p:Name>Meetings</p:Name>
  <p:Description>Removal of Expired Meeting Information</p:Description>
  <p:Statement>Per the WECC Website Availability Guidance, Meeting Information and Meeting Materials are subject to the specified retention period.</p:Statement>
  <p:PolicyItems>
    <p:PolicyItem featureId="Microsoft.Office.RecordsManagement.PolicyFeatures.Expiration" staticId="0x010100E45EF0F8AAA65E428351BA36F1B645BE0F|1208973698" UniqueId="956675f0-ad59-411d-b4d7-9acfea54216b">
      <p:Name>Retention</p:Name>
      <p:Description>Automatic scheduling of content for processing, and performing a retention action on content that has reached its due date.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2</number>
                  <property>Modified</property>
                  <propertyId>28cf69c5-fa48-462a-b5cd-27b6f9d2bd5f</propertyId>
                  <period>years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Props1.xml><?xml version="1.0" encoding="utf-8"?>
<ds:datastoreItem xmlns:ds="http://schemas.openxmlformats.org/officeDocument/2006/customXml" ds:itemID="{3B1C258E-4E4D-409C-9A7B-7E6EBA904C2D}"/>
</file>

<file path=customXml/itemProps2.xml><?xml version="1.0" encoding="utf-8"?>
<ds:datastoreItem xmlns:ds="http://schemas.openxmlformats.org/officeDocument/2006/customXml" ds:itemID="{CF67B3CD-D4FB-4203-8380-93995076C85B}"/>
</file>

<file path=customXml/itemProps3.xml><?xml version="1.0" encoding="utf-8"?>
<ds:datastoreItem xmlns:ds="http://schemas.openxmlformats.org/officeDocument/2006/customXml" ds:itemID="{4C2FA095-F834-43A5-9BC5-190905EC1D5E}"/>
</file>

<file path=customXml/itemProps4.xml><?xml version="1.0" encoding="utf-8"?>
<ds:datastoreItem xmlns:ds="http://schemas.openxmlformats.org/officeDocument/2006/customXml" ds:itemID="{7342EA70-E0BF-4E5B-9CF9-8D70DBB7D8EF}"/>
</file>

<file path=customXml/itemProps5.xml><?xml version="1.0" encoding="utf-8"?>
<ds:datastoreItem xmlns:ds="http://schemas.openxmlformats.org/officeDocument/2006/customXml" ds:itemID="{BA79F217-BD5B-4975-AD9A-6BAE3B337251}"/>
</file>

<file path=docMetadata/LabelInfo.xml><?xml version="1.0" encoding="utf-8"?>
<clbl:labelList xmlns:clbl="http://schemas.microsoft.com/office/2020/mipLabelMetadata">
  <clbl:label id="{878e9819-3d07-47f7-9697-834686d925a0}" enabled="1" method="Privileged" siteId="{fd6f305d-c929-4e10-9d46-2e7058aae5e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371</TotalTime>
  <Words>61</Words>
  <Application>Microsoft Office PowerPoint</Application>
  <PresentationFormat>Widescreen</PresentationFormat>
  <Paragraphs>28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Lucida Sans</vt:lpstr>
      <vt:lpstr>Palatino Linotype</vt:lpstr>
      <vt:lpstr>Wingdings</vt:lpstr>
      <vt:lpstr>WECC Theme</vt:lpstr>
      <vt:lpstr>June 26, 2024</vt:lpstr>
      <vt:lpstr>2034 ADS V2 Draft Run VH3</vt:lpstr>
      <vt:lpstr>Unserved Load</vt:lpstr>
      <vt:lpstr>Annual Energy</vt:lpstr>
      <vt:lpstr>Annual Energy</vt:lpstr>
      <vt:lpstr>Spillage</vt:lpstr>
      <vt:lpstr>Regional Net Transfers</vt:lpstr>
      <vt:lpstr>Net Annual Flow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PCDS-6-26-2024_V1</dc:title>
  <dc:creator>Jensen, Jon</dc:creator>
  <cp:lastModifiedBy>Jones, Joey</cp:lastModifiedBy>
  <cp:revision>15</cp:revision>
  <dcterms:created xsi:type="dcterms:W3CDTF">2024-06-26T14:06:35Z</dcterms:created>
  <dcterms:modified xsi:type="dcterms:W3CDTF">2024-07-09T15:16:24Z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8A856860-1333-47E7-B8F8-73847BD8F3BA</vt:lpwstr>
  </property>
  <property fmtid="{D5CDD505-2E9C-101B-9397-08002B2CF9AE}" pid="3" name="ArticulatePath">
    <vt:lpwstr>PowerPoint</vt:lpwstr>
  </property>
  <property fmtid="{D5CDD505-2E9C-101B-9397-08002B2CF9AE}" pid="4" name="MSIP_Label_878e9819-3d07-47f7-9697-834686d925a0_Enabled">
    <vt:lpwstr>true</vt:lpwstr>
  </property>
  <property fmtid="{D5CDD505-2E9C-101B-9397-08002B2CF9AE}" pid="5" name="MSIP_Label_878e9819-3d07-47f7-9697-834686d925a0_SetDate">
    <vt:lpwstr>2023-04-18T16:01:48Z</vt:lpwstr>
  </property>
  <property fmtid="{D5CDD505-2E9C-101B-9397-08002B2CF9AE}" pid="6" name="MSIP_Label_878e9819-3d07-47f7-9697-834686d925a0_Method">
    <vt:lpwstr>Privileged</vt:lpwstr>
  </property>
  <property fmtid="{D5CDD505-2E9C-101B-9397-08002B2CF9AE}" pid="7" name="MSIP_Label_878e9819-3d07-47f7-9697-834686d925a0_Name">
    <vt:lpwstr>Public</vt:lpwstr>
  </property>
  <property fmtid="{D5CDD505-2E9C-101B-9397-08002B2CF9AE}" pid="8" name="MSIP_Label_878e9819-3d07-47f7-9697-834686d925a0_SiteId">
    <vt:lpwstr>fd6f305d-c929-4e10-9d46-2e7058aae5e6</vt:lpwstr>
  </property>
  <property fmtid="{D5CDD505-2E9C-101B-9397-08002B2CF9AE}" pid="9" name="MSIP_Label_878e9819-3d07-47f7-9697-834686d925a0_ActionId">
    <vt:lpwstr>ea524a36-e06f-4711-8ce6-a9cbb183ea7d</vt:lpwstr>
  </property>
  <property fmtid="{D5CDD505-2E9C-101B-9397-08002B2CF9AE}" pid="10" name="MSIP_Label_878e9819-3d07-47f7-9697-834686d925a0_ContentBits">
    <vt:lpwstr>1</vt:lpwstr>
  </property>
  <property fmtid="{D5CDD505-2E9C-101B-9397-08002B2CF9AE}" pid="11" name="ContentTypeId">
    <vt:lpwstr>0x010100E45EF0F8AAA65E428351BA36F1B645BE0F0024DA9E90EA494343B8CF7E2421405214</vt:lpwstr>
  </property>
  <property fmtid="{D5CDD505-2E9C-101B-9397-08002B2CF9AE}" pid="12" name="_dlc_DocIdItemGuid">
    <vt:lpwstr>e5f4edf1-e698-4acb-b4fa-5e8baa893f7e</vt:lpwstr>
  </property>
  <property fmtid="{D5CDD505-2E9C-101B-9397-08002B2CF9AE}" pid="13" name="TaxKeyword">
    <vt:lpwstr/>
  </property>
  <property fmtid="{D5CDD505-2E9C-101B-9397-08002B2CF9AE}" pid="14" name="_dlc_policyId">
    <vt:lpwstr>0x010100E45EF0F8AAA65E428351BA36F1B645BE0F|1208973698</vt:lpwstr>
  </property>
  <property fmtid="{D5CDD505-2E9C-101B-9397-08002B2CF9AE}" pid="15" name="ItemRetentionFormula">
    <vt:lpwstr>&lt;formula id="Microsoft.Office.RecordsManagement.PolicyFeatures.Expiration.Formula.BuiltIn"&gt;&lt;number&gt;2&lt;/number&gt;&lt;property&gt;Modified&lt;/property&gt;&lt;propertyId&gt;28cf69c5-fa48-462a-b5cd-27b6f9d2bd5f&lt;/propertyId&gt;&lt;period&gt;years&lt;/period&gt;&lt;/formula&gt;</vt:lpwstr>
  </property>
</Properties>
</file>