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sldIdLst>
    <p:sldId id="309" r:id="rId6"/>
    <p:sldId id="283" r:id="rId7"/>
    <p:sldId id="396" r:id="rId8"/>
    <p:sldId id="343" r:id="rId9"/>
    <p:sldId id="383" r:id="rId10"/>
    <p:sldId id="384" r:id="rId11"/>
    <p:sldId id="385" r:id="rId12"/>
    <p:sldId id="372" r:id="rId13"/>
    <p:sldId id="391" r:id="rId14"/>
    <p:sldId id="393" r:id="rId15"/>
    <p:sldId id="398" r:id="rId16"/>
    <p:sldId id="388" r:id="rId17"/>
    <p:sldId id="387" r:id="rId18"/>
    <p:sldId id="390" r:id="rId19"/>
    <p:sldId id="361" r:id="rId20"/>
    <p:sldId id="363" r:id="rId21"/>
    <p:sldId id="364" r:id="rId22"/>
    <p:sldId id="397" r:id="rId23"/>
    <p:sldId id="389" r:id="rId24"/>
    <p:sldId id="386" r:id="rId25"/>
    <p:sldId id="392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DAF"/>
    <a:srgbClr val="4E5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86446" autoAdjust="0"/>
  </p:normalViewPr>
  <p:slideViewPr>
    <p:cSldViewPr>
      <p:cViewPr varScale="1">
        <p:scale>
          <a:sx n="98" d="100"/>
          <a:sy n="98" d="100"/>
        </p:scale>
        <p:origin x="6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5F9EB9-ECDA-4570-A985-03277AED75A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5F9DCE-11BF-44CD-A61D-924E8AB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4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82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06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79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7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53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93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49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37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13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4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18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8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0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0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3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2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663825"/>
            <a:ext cx="9144000" cy="1069975"/>
          </a:xfrm>
          <a:solidFill>
            <a:srgbClr val="1F9DAF"/>
          </a:solidFill>
        </p:spPr>
        <p:txBody>
          <a:bodyPr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482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90678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  <p:pic>
        <p:nvPicPr>
          <p:cNvPr id="4" name="Picture 2" descr="C:\Users\hrasmussen\Desktop\Projects_2\2014 Completed\WECC_Logo_NEW_topheav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587829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7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rgbClr val="1F9DA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1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rgbClr val="1F9DA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-44116"/>
            <a:ext cx="9144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9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rgbClr val="1F9DA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Left Block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Right Block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72400" y="-48126"/>
            <a:ext cx="9144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0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rgbClr val="1F9DA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-48126"/>
            <a:ext cx="6096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3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5"/>
            <a:ext cx="8382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566738"/>
          </a:xfrm>
          <a:solidFill>
            <a:srgbClr val="1F9DAF"/>
          </a:solidFill>
        </p:spPr>
        <p:txBody>
          <a:bodyPr anchor="b"/>
          <a:lstStyle>
            <a:lvl1pPr marL="1737360"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Description or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-52137"/>
            <a:ext cx="533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1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5"/>
            <a:ext cx="8382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7300" y="2057400"/>
            <a:ext cx="6629400" cy="35052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b="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rgbClr val="1F9DAF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Presenter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5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49425"/>
            <a:ext cx="9144000" cy="1069975"/>
          </a:xfrm>
          <a:solidFill>
            <a:srgbClr val="1F9DAF"/>
          </a:solidFill>
        </p:spPr>
        <p:txBody>
          <a:bodyPr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33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Presenter Name and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9067800" cy="365125"/>
          </a:xfrm>
        </p:spPr>
        <p:txBody>
          <a:bodyPr/>
          <a:lstStyle>
            <a:lvl1pPr>
              <a:defRPr cap="small" spc="1400" baseline="0">
                <a:solidFill>
                  <a:srgbClr val="1F9DAF"/>
                </a:solidFill>
              </a:defRPr>
            </a:lvl1pPr>
          </a:lstStyle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2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Western Electricity Coordinating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1EDF-FCF5-4DFF-A03E-6FA4E499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fwachat.org/ma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4092"/>
            <a:ext cx="9144000" cy="769441"/>
          </a:xfrm>
        </p:spPr>
        <p:txBody>
          <a:bodyPr>
            <a:spAutoFit/>
          </a:bodyPr>
          <a:lstStyle/>
          <a:p>
            <a:r>
              <a:rPr lang="en-US" dirty="0" smtClean="0"/>
              <a:t>Wildlife Data Update: WAFWA CHAT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3687"/>
            <a:ext cx="6400800" cy="1975926"/>
          </a:xfrm>
        </p:spPr>
        <p:txBody>
          <a:bodyPr anchor="ctr" anchorCtr="0">
            <a:spAutoFit/>
          </a:bodyPr>
          <a:lstStyle/>
          <a:p>
            <a:r>
              <a:rPr lang="en-US" sz="3600" dirty="0" smtClean="0"/>
              <a:t>Environmental Data Work Group</a:t>
            </a:r>
          </a:p>
          <a:p>
            <a:r>
              <a:rPr lang="en-US" sz="2400" i="1" dirty="0" smtClean="0"/>
              <a:t>April 7, 2017</a:t>
            </a:r>
          </a:p>
          <a:p>
            <a:r>
              <a:rPr lang="en-US" sz="2400" dirty="0" smtClean="0"/>
              <a:t>Nate Wagoner, ICF</a:t>
            </a:r>
          </a:p>
          <a:p>
            <a:r>
              <a:rPr lang="en-US" sz="2400" dirty="0" smtClean="0"/>
              <a:t>Dan Moreno, ICF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Case – </a:t>
            </a:r>
            <a:r>
              <a:rPr lang="en-US" dirty="0" smtClean="0"/>
              <a:t>Washington CHAT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150" dirty="0" smtClean="0"/>
              <a:t>Risk Score from Original CHAT</a:t>
            </a:r>
            <a:endParaRPr lang="en-US" sz="215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150" dirty="0"/>
              <a:t>Risk Score </a:t>
            </a:r>
            <a:r>
              <a:rPr lang="en-US" sz="2150" dirty="0" smtClean="0"/>
              <a:t>Aquatic CHAT Removed</a:t>
            </a:r>
            <a:endParaRPr lang="en-US" sz="215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3660" y="2637187"/>
            <a:ext cx="4041859" cy="302666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730" y="2626468"/>
            <a:ext cx="4049658" cy="3026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3324" y="5088194"/>
            <a:ext cx="914400" cy="10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Case – </a:t>
            </a:r>
            <a:r>
              <a:rPr lang="en-US" dirty="0" smtClean="0"/>
              <a:t>Nevada CHAT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150" dirty="0" smtClean="0"/>
              <a:t>Risk Score from Original CHAT</a:t>
            </a:r>
            <a:endParaRPr lang="en-US" sz="215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150" dirty="0"/>
              <a:t>Risk Score </a:t>
            </a:r>
            <a:r>
              <a:rPr lang="en-US" sz="2150" dirty="0" smtClean="0"/>
              <a:t>Aquatic CHAT Removed</a:t>
            </a:r>
            <a:endParaRPr lang="en-US" sz="215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94312" y="2194905"/>
            <a:ext cx="2743200" cy="410800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3324" y="5088194"/>
            <a:ext cx="914400" cy="1037969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63536" y="2152519"/>
            <a:ext cx="2743200" cy="41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Case – </a:t>
            </a:r>
            <a:r>
              <a:rPr lang="en-US" dirty="0" smtClean="0"/>
              <a:t>Montana CHAT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4" y="1502897"/>
            <a:ext cx="7608116" cy="4853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4" y="5318381"/>
            <a:ext cx="914400" cy="10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CHAT to Environmental  Risk Score Conversion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7673"/>
              </p:ext>
            </p:extLst>
          </p:nvPr>
        </p:nvGraphicFramePr>
        <p:xfrm>
          <a:off x="31956" y="1755912"/>
          <a:ext cx="86868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21401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Washington Test Application</a:t>
                      </a:r>
                      <a:endParaRPr lang="en-US" u="sng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r>
                        <a:rPr lang="en-US" baseline="0" dirty="0" smtClean="0"/>
                        <a:t> CHAT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CHAT with Aquatic Removed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Env</a:t>
                      </a:r>
                      <a:r>
                        <a:rPr lang="en-US" dirty="0" smtClean="0"/>
                        <a:t> Risk</a:t>
                      </a:r>
                      <a:r>
                        <a:rPr lang="en-US" baseline="0" dirty="0" smtClean="0"/>
                        <a:t> Score 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25,321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 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lang="en-US" dirty="0" smtClean="0"/>
                        <a:t>% state)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22,139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 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en-US" dirty="0" smtClean="0"/>
                        <a:t>% state)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Env</a:t>
                      </a:r>
                      <a:r>
                        <a:rPr lang="en-US" dirty="0" smtClean="0"/>
                        <a:t> Risk Score 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33,863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(49% </a:t>
                      </a:r>
                      <a:r>
                        <a:rPr lang="en-US" dirty="0" smtClean="0"/>
                        <a:t>state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29,433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(42% </a:t>
                      </a:r>
                      <a:r>
                        <a:rPr lang="en-US" dirty="0" smtClean="0"/>
                        <a:t>state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22123" y="1338365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95554"/>
              </p:ext>
            </p:extLst>
          </p:nvPr>
        </p:nvGraphicFramePr>
        <p:xfrm>
          <a:off x="14749" y="3419612"/>
          <a:ext cx="867450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503"/>
                <a:gridCol w="2891503"/>
                <a:gridCol w="28915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Nevada Test Application</a:t>
                      </a:r>
                      <a:endParaRPr lang="en-US" u="sng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r>
                        <a:rPr lang="en-US" baseline="0" dirty="0" smtClean="0"/>
                        <a:t> CHAT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CHAT with Aquatic Removed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Env</a:t>
                      </a:r>
                      <a:r>
                        <a:rPr lang="en-US" dirty="0" smtClean="0"/>
                        <a:t> Risk</a:t>
                      </a:r>
                      <a:r>
                        <a:rPr lang="en-US" baseline="0" dirty="0" smtClean="0"/>
                        <a:t> Score 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30,000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 (27% state)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29,994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 (27% state)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Env</a:t>
                      </a:r>
                      <a:r>
                        <a:rPr lang="en-US" dirty="0" smtClean="0"/>
                        <a:t> Risk Score 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20,365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(18% </a:t>
                      </a:r>
                      <a:r>
                        <a:rPr lang="en-US" dirty="0" smtClean="0"/>
                        <a:t>state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20,371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(18% </a:t>
                      </a:r>
                      <a:r>
                        <a:rPr lang="en-US" dirty="0" smtClean="0"/>
                        <a:t>state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17207" y="3287378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908445"/>
              </p:ext>
            </p:extLst>
          </p:nvPr>
        </p:nvGraphicFramePr>
        <p:xfrm>
          <a:off x="31956" y="5006732"/>
          <a:ext cx="867450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503"/>
                <a:gridCol w="2891503"/>
                <a:gridCol w="289150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Montana Test Application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r>
                        <a:rPr lang="en-US" baseline="0" dirty="0" smtClean="0"/>
                        <a:t> CHAT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CHAT with Aquatic Removed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Env</a:t>
                      </a:r>
                      <a:r>
                        <a:rPr lang="en-US" dirty="0" smtClean="0"/>
                        <a:t> Risk</a:t>
                      </a:r>
                      <a:r>
                        <a:rPr lang="en-US" baseline="0" dirty="0" smtClean="0"/>
                        <a:t> Score 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42,897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 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en-US" dirty="0" smtClean="0"/>
                        <a:t>% state)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Env</a:t>
                      </a:r>
                      <a:r>
                        <a:rPr lang="en-US" dirty="0" smtClean="0"/>
                        <a:t> Risk Score 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77,979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(53% </a:t>
                      </a:r>
                      <a:r>
                        <a:rPr lang="en-US" dirty="0" smtClean="0"/>
                        <a:t>state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9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EDWG Decision Point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should the 2017 </a:t>
            </a:r>
            <a:r>
              <a:rPr lang="en-US" i="1" dirty="0" smtClean="0"/>
              <a:t>Environmental Risk Layer </a:t>
            </a:r>
            <a:r>
              <a:rPr lang="en-US" dirty="0" smtClean="0"/>
              <a:t>incorporate CHAT </a:t>
            </a:r>
            <a:r>
              <a:rPr lang="en-US" i="1" dirty="0" smtClean="0"/>
              <a:t>Crucial </a:t>
            </a:r>
            <a:r>
              <a:rPr lang="en-US" i="1" dirty="0"/>
              <a:t>Habitat </a:t>
            </a:r>
            <a:r>
              <a:rPr lang="en-US" i="1" dirty="0" smtClean="0"/>
              <a:t>Rank?:</a:t>
            </a:r>
          </a:p>
          <a:p>
            <a:pPr marL="514350" indent="-514350">
              <a:buAutoNum type="arabicPeriod"/>
            </a:pPr>
            <a:r>
              <a:rPr lang="en-US" dirty="0" smtClean="0"/>
              <a:t>Remove Aquatic Habitat </a:t>
            </a:r>
            <a:r>
              <a:rPr lang="en-US" dirty="0"/>
              <a:t>Data (where possible</a:t>
            </a:r>
            <a:r>
              <a:rPr lang="en-US" dirty="0" smtClean="0"/>
              <a:t>) from </a:t>
            </a:r>
            <a:r>
              <a:rPr lang="en-US" i="1" dirty="0" smtClean="0"/>
              <a:t>Crucial Habitat Rank? </a:t>
            </a:r>
          </a:p>
          <a:p>
            <a:pPr marL="4000500" lvl="1" indent="0">
              <a:buNone/>
            </a:pPr>
            <a:r>
              <a:rPr lang="en-US" i="1" dirty="0" smtClean="0"/>
              <a:t>-or-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Use unedited CHAT </a:t>
            </a:r>
            <a:r>
              <a:rPr lang="en-US" i="1" dirty="0"/>
              <a:t>Crucial Habitat </a:t>
            </a:r>
            <a:r>
              <a:rPr lang="en-US" i="1" dirty="0" smtClean="0"/>
              <a:t>Rank</a:t>
            </a:r>
            <a:r>
              <a:rPr lang="en-US" dirty="0" smtClean="0"/>
              <a:t>; reevaluate Aquatic Habitat Data on publication of next version of CHAT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CHAT Integration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2606"/>
            <a:ext cx="365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Replace wildlife data in the existing EDWG in </a:t>
            </a:r>
            <a:r>
              <a:rPr lang="en-US" dirty="0"/>
              <a:t>the </a:t>
            </a:r>
            <a:r>
              <a:rPr lang="en-US" i="1" dirty="0" smtClean="0"/>
              <a:t>Environmental </a:t>
            </a:r>
            <a:r>
              <a:rPr lang="en-US" i="1" dirty="0"/>
              <a:t>Risk Layer </a:t>
            </a:r>
            <a:r>
              <a:rPr lang="en-US" dirty="0" smtClean="0"/>
              <a:t>with the </a:t>
            </a:r>
            <a:r>
              <a:rPr lang="en-US" i="1" dirty="0" smtClean="0"/>
              <a:t>Crucial </a:t>
            </a:r>
            <a:r>
              <a:rPr lang="en-US" i="1" dirty="0"/>
              <a:t>Habitat Rank </a:t>
            </a:r>
            <a:r>
              <a:rPr lang="en-US" dirty="0"/>
              <a:t>layer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2373"/>
              </p:ext>
            </p:extLst>
          </p:nvPr>
        </p:nvGraphicFramePr>
        <p:xfrm>
          <a:off x="4038600" y="1602606"/>
          <a:ext cx="4876800" cy="4036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48941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Data</a:t>
                      </a:r>
                      <a:r>
                        <a:rPr lang="en-US" sz="2100" baseline="0" dirty="0" smtClean="0"/>
                        <a:t> to be replaced</a:t>
                      </a:r>
                      <a:endParaRPr lang="en-US" sz="2100" dirty="0"/>
                    </a:p>
                  </a:txBody>
                  <a:tcPr/>
                </a:tc>
              </a:tr>
              <a:tr h="555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NatureServe Data</a:t>
                      </a:r>
                    </a:p>
                  </a:txBody>
                  <a:tcPr/>
                </a:tc>
              </a:tr>
              <a:tr h="1250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State CHAT data from California, Montana and Washington Game and Fish Departments</a:t>
                      </a:r>
                    </a:p>
                  </a:txBody>
                  <a:tcPr/>
                </a:tc>
              </a:tr>
              <a:tr h="870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State-identified Big Game Crucial Seasonal Habitats (e.g., Crucial Winter Range)</a:t>
                      </a:r>
                    </a:p>
                  </a:txBody>
                  <a:tcPr/>
                </a:tc>
              </a:tr>
              <a:tr h="870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State-identified Big Game Migration Corridors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3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CHAT Integration Next </a:t>
            </a:r>
            <a:r>
              <a:rPr lang="en-US" dirty="0" smtClean="0"/>
              <a:t>Steps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812"/>
            <a:ext cx="3733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650" dirty="0" smtClean="0"/>
              <a:t>Revise the </a:t>
            </a:r>
            <a:r>
              <a:rPr lang="en-US" sz="2650" i="1" dirty="0" smtClean="0"/>
              <a:t>Environmental Risk Layer </a:t>
            </a:r>
            <a:r>
              <a:rPr lang="en-US" sz="2650" dirty="0" smtClean="0"/>
              <a:t>and/or </a:t>
            </a:r>
            <a:r>
              <a:rPr lang="en-US" sz="2650" i="1" dirty="0" smtClean="0"/>
              <a:t>Data Viewer </a:t>
            </a:r>
            <a:r>
              <a:rPr lang="en-US" sz="2650" dirty="0" smtClean="0"/>
              <a:t>to report the full score from CHAT:</a:t>
            </a:r>
          </a:p>
          <a:p>
            <a:pPr>
              <a:lnSpc>
                <a:spcPct val="80000"/>
              </a:lnSpc>
            </a:pPr>
            <a:r>
              <a:rPr lang="en-US" sz="2650" dirty="0"/>
              <a:t>Not </a:t>
            </a:r>
            <a:r>
              <a:rPr lang="en-US" sz="2650" dirty="0" smtClean="0"/>
              <a:t>dependent </a:t>
            </a:r>
            <a:r>
              <a:rPr lang="en-US" sz="2650" dirty="0"/>
              <a:t>on </a:t>
            </a:r>
            <a:r>
              <a:rPr lang="en-US" sz="2650" dirty="0" smtClean="0"/>
              <a:t>if CHAT </a:t>
            </a:r>
            <a:r>
              <a:rPr lang="en-US" sz="2650" dirty="0"/>
              <a:t>affected the  Environment Risk </a:t>
            </a:r>
            <a:r>
              <a:rPr lang="en-US" sz="2650" dirty="0" smtClean="0"/>
              <a:t>Score (was “on”).</a:t>
            </a:r>
            <a:endParaRPr lang="en-US" sz="2650" dirty="0"/>
          </a:p>
          <a:p>
            <a:pPr>
              <a:lnSpc>
                <a:spcPct val="80000"/>
              </a:lnSpc>
            </a:pPr>
            <a:r>
              <a:rPr lang="en-US" sz="2650" dirty="0" smtClean="0"/>
              <a:t>Display miles of each CHAT Value crossed</a:t>
            </a:r>
          </a:p>
          <a:p>
            <a:pPr>
              <a:lnSpc>
                <a:spcPct val="80000"/>
              </a:lnSpc>
            </a:pPr>
            <a:r>
              <a:rPr lang="en-US" sz="2650" dirty="0" smtClean="0"/>
              <a:t>Presented for informational  purposes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214" y="2228849"/>
            <a:ext cx="4632413" cy="3562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3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CHAT Integration Next Steps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Work with WAFWA on a Disclaimer for publication with the </a:t>
            </a:r>
            <a:r>
              <a:rPr lang="en-US" i="1" dirty="0" smtClean="0"/>
              <a:t>Data Viewer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 smtClean="0"/>
              <a:t>Describes </a:t>
            </a:r>
            <a:r>
              <a:rPr lang="en-US" dirty="0"/>
              <a:t>need for project proponents to consult with the state agencies </a:t>
            </a:r>
          </a:p>
          <a:p>
            <a:r>
              <a:rPr lang="en-US" dirty="0" smtClean="0"/>
              <a:t>Links </a:t>
            </a:r>
            <a:r>
              <a:rPr lang="en-US" dirty="0"/>
              <a:t>to </a:t>
            </a:r>
            <a:r>
              <a:rPr lang="en-US" dirty="0">
                <a:hlinkClick r:id="rId3"/>
              </a:rPr>
              <a:t>WAFWA CHAT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18313"/>
            <a:ext cx="2857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Background Data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-44450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47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Current </a:t>
            </a:r>
            <a:r>
              <a:rPr lang="en-US" sz="3900" dirty="0" smtClean="0"/>
              <a:t>Environmental </a:t>
            </a:r>
            <a:r>
              <a:rPr lang="en-US" sz="3900" dirty="0" smtClean="0"/>
              <a:t>Risk </a:t>
            </a:r>
            <a:r>
              <a:rPr lang="en-US" sz="3900" dirty="0" smtClean="0"/>
              <a:t>Scores </a:t>
            </a:r>
            <a:br>
              <a:rPr lang="en-US" sz="3900" dirty="0" smtClean="0"/>
            </a:br>
            <a:r>
              <a:rPr lang="en-US" sz="3900" dirty="0" smtClean="0"/>
              <a:t>Test </a:t>
            </a:r>
            <a:r>
              <a:rPr lang="en-US" sz="3900" dirty="0" smtClean="0"/>
              <a:t>States</a:t>
            </a:r>
            <a:endParaRPr lang="en-US" sz="39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46512"/>
              </p:ext>
            </p:extLst>
          </p:nvPr>
        </p:nvGraphicFramePr>
        <p:xfrm>
          <a:off x="228601" y="2057401"/>
          <a:ext cx="8610599" cy="419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399"/>
                <a:gridCol w="2438400"/>
                <a:gridCol w="2438400"/>
                <a:gridCol w="2438400"/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09" marR="72909" marT="36454" marB="36454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Montana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09" marR="72909" marT="36454" marB="36454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Nevada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Washington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Risk Score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09" marR="72909" marT="36454" marB="3645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6,384 </a:t>
                      </a:r>
                      <a:r>
                        <a:rPr lang="en-US" sz="1800" dirty="0" err="1" smtClean="0">
                          <a:effectLst/>
                        </a:rPr>
                        <a:t>sq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mi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dirty="0" smtClean="0">
                          <a:effectLst/>
                        </a:rPr>
                        <a:t>% </a:t>
                      </a:r>
                      <a:r>
                        <a:rPr lang="en-US" sz="1800" dirty="0">
                          <a:effectLst/>
                        </a:rPr>
                        <a:t>state)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09" marR="72909" marT="36454" marB="3645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5,387 </a:t>
                      </a:r>
                      <a:r>
                        <a:rPr lang="en-US" sz="1800" dirty="0" err="1" smtClean="0">
                          <a:effectLst/>
                        </a:rPr>
                        <a:t>sq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mi </a:t>
                      </a:r>
                      <a:r>
                        <a:rPr lang="en-US" sz="1800" dirty="0" smtClean="0">
                          <a:effectLst/>
                        </a:rPr>
                        <a:t>(5% </a:t>
                      </a:r>
                      <a:r>
                        <a:rPr lang="en-US" sz="1800" dirty="0">
                          <a:effectLst/>
                        </a:rPr>
                        <a:t>state)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5,818 </a:t>
                      </a:r>
                      <a:r>
                        <a:rPr lang="en-US" sz="1800" dirty="0" err="1" smtClean="0">
                          <a:effectLst/>
                        </a:rPr>
                        <a:t>sq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mi </a:t>
                      </a:r>
                      <a:r>
                        <a:rPr lang="en-US" sz="1800" dirty="0" smtClean="0">
                          <a:effectLst/>
                        </a:rPr>
                        <a:t>(9% </a:t>
                      </a:r>
                      <a:r>
                        <a:rPr lang="en-US" sz="1800" dirty="0">
                          <a:effectLst/>
                        </a:rPr>
                        <a:t>state)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Risk Score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09" marR="72909" marT="36454" marB="3645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48,427 </a:t>
                      </a:r>
                      <a:r>
                        <a:rPr lang="en-US" sz="1800" dirty="0" err="1" smtClean="0">
                          <a:effectLst/>
                        </a:rPr>
                        <a:t>sq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mi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en-US" sz="1800" dirty="0" smtClean="0">
                          <a:effectLst/>
                        </a:rPr>
                        <a:t>% </a:t>
                      </a:r>
                      <a:r>
                        <a:rPr lang="en-US" sz="1800" dirty="0">
                          <a:effectLst/>
                        </a:rPr>
                        <a:t>state)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09" marR="72909" marT="36454" marB="3645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55,081 </a:t>
                      </a:r>
                      <a:r>
                        <a:rPr lang="en-US" sz="1800" dirty="0" err="1" smtClean="0">
                          <a:effectLst/>
                        </a:rPr>
                        <a:t>sq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mi </a:t>
                      </a:r>
                      <a:r>
                        <a:rPr lang="en-US" sz="1800" dirty="0" smtClean="0">
                          <a:effectLst/>
                        </a:rPr>
                        <a:t>(48% </a:t>
                      </a:r>
                      <a:r>
                        <a:rPr lang="en-US" sz="1800" dirty="0">
                          <a:effectLst/>
                        </a:rPr>
                        <a:t>state)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35,028 </a:t>
                      </a:r>
                      <a:r>
                        <a:rPr lang="en-US" sz="1800" dirty="0" err="1" smtClean="0">
                          <a:effectLst/>
                        </a:rPr>
                        <a:t>sq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mi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r>
                        <a:rPr lang="en-US" sz="1800" dirty="0" smtClean="0">
                          <a:effectLst/>
                        </a:rPr>
                        <a:t>% </a:t>
                      </a:r>
                      <a:r>
                        <a:rPr lang="en-US" sz="1800" dirty="0">
                          <a:effectLst/>
                        </a:rPr>
                        <a:t>state)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Risk Score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09" marR="72909" marT="36454" marB="3645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82,818 </a:t>
                      </a:r>
                      <a:r>
                        <a:rPr lang="en-US" sz="1800" dirty="0" err="1" smtClean="0">
                          <a:effectLst/>
                        </a:rPr>
                        <a:t>sq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mi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r>
                        <a:rPr lang="en-US" sz="1800" dirty="0" smtClean="0">
                          <a:effectLst/>
                        </a:rPr>
                        <a:t>% </a:t>
                      </a:r>
                      <a:r>
                        <a:rPr lang="en-US" sz="1800" dirty="0">
                          <a:effectLst/>
                        </a:rPr>
                        <a:t>state)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09" marR="72909" marT="36454" marB="3645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39,828 </a:t>
                      </a:r>
                      <a:r>
                        <a:rPr lang="en-US" sz="1800" dirty="0" err="1" smtClean="0">
                          <a:effectLst/>
                        </a:rPr>
                        <a:t>sq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mi </a:t>
                      </a:r>
                      <a:r>
                        <a:rPr lang="en-US" sz="1800" dirty="0" smtClean="0">
                          <a:effectLst/>
                        </a:rPr>
                        <a:t>(35% </a:t>
                      </a:r>
                      <a:r>
                        <a:rPr lang="en-US" sz="1800" dirty="0">
                          <a:effectLst/>
                        </a:rPr>
                        <a:t>state)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19,153 </a:t>
                      </a:r>
                      <a:r>
                        <a:rPr lang="en-US" sz="1800" dirty="0" err="1" smtClean="0">
                          <a:effectLst/>
                        </a:rPr>
                        <a:t>sq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mi </a:t>
                      </a:r>
                      <a:r>
                        <a:rPr lang="en-US" sz="1800" dirty="0" smtClean="0">
                          <a:effectLst/>
                        </a:rPr>
                        <a:t>(28% </a:t>
                      </a:r>
                      <a:r>
                        <a:rPr lang="en-US" sz="1800" dirty="0">
                          <a:effectLst/>
                        </a:rPr>
                        <a:t>state)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Risk Score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09" marR="72909" marT="36454" marB="3645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12,262 </a:t>
                      </a:r>
                      <a:r>
                        <a:rPr lang="en-US" sz="1800" dirty="0" err="1" smtClean="0">
                          <a:effectLst/>
                        </a:rPr>
                        <a:t>sq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mi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800" dirty="0" smtClean="0">
                          <a:effectLst/>
                        </a:rPr>
                        <a:t>% </a:t>
                      </a:r>
                      <a:r>
                        <a:rPr lang="en-US" sz="1800" dirty="0">
                          <a:effectLst/>
                        </a:rPr>
                        <a:t>state)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09" marR="72909" marT="36454" marB="3645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13,880 </a:t>
                      </a:r>
                      <a:r>
                        <a:rPr lang="en-US" sz="1800" dirty="0" err="1" smtClean="0">
                          <a:effectLst/>
                        </a:rPr>
                        <a:t>sq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mi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dirty="0" smtClean="0">
                          <a:effectLst/>
                        </a:rPr>
                        <a:t>% </a:t>
                      </a:r>
                      <a:r>
                        <a:rPr lang="en-US" sz="1800" dirty="0">
                          <a:effectLst/>
                        </a:rPr>
                        <a:t>state)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7,696 </a:t>
                      </a:r>
                      <a:r>
                        <a:rPr lang="en-US" sz="1800" dirty="0" err="1" smtClean="0">
                          <a:effectLst/>
                        </a:rPr>
                        <a:t>sq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mi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1800" dirty="0" smtClean="0">
                          <a:effectLst/>
                        </a:rPr>
                        <a:t>% </a:t>
                      </a:r>
                      <a:r>
                        <a:rPr lang="en-US" sz="1800" dirty="0">
                          <a:effectLst/>
                        </a:rPr>
                        <a:t>state)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72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7063" lvl="1" indent="-339725">
              <a:buFont typeface="Arial" pitchFamily="34" charset="0"/>
              <a:buChar char="•"/>
            </a:pPr>
            <a:r>
              <a:rPr lang="en-US" sz="3600" dirty="0" smtClean="0"/>
              <a:t>Status of CHAT data coordination</a:t>
            </a:r>
          </a:p>
          <a:p>
            <a:pPr marL="627063" lvl="1" indent="-339725">
              <a:buFont typeface="Arial" pitchFamily="34" charset="0"/>
              <a:buChar char="•"/>
            </a:pPr>
            <a:r>
              <a:rPr lang="en-US" sz="3600" dirty="0" smtClean="0"/>
              <a:t>Review of a test application of CHAT integration</a:t>
            </a:r>
          </a:p>
          <a:p>
            <a:pPr marL="627063" lvl="1" indent="-339725">
              <a:buFont typeface="Arial" pitchFamily="34" charset="0"/>
              <a:buChar char="•"/>
            </a:pPr>
            <a:r>
              <a:rPr lang="en-US" sz="3600" dirty="0" smtClean="0"/>
              <a:t>Consider approval of integration approach</a:t>
            </a:r>
            <a:endParaRPr lang="en-US" sz="3600" dirty="0"/>
          </a:p>
          <a:p>
            <a:pPr marL="627063" lvl="1" indent="-339725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– Original CHAT Score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17638"/>
            <a:ext cx="6400801" cy="4825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4862512"/>
            <a:ext cx="4267200" cy="1538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58214"/>
            <a:ext cx="685800" cy="7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smtClean="0"/>
              <a:t>Case – Original </a:t>
            </a:r>
            <a:r>
              <a:rPr lang="en-US" dirty="0" smtClean="0"/>
              <a:t>CHAT Score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6758"/>
            <a:ext cx="3150245" cy="4967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" y="5635625"/>
            <a:ext cx="685800" cy="75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5422" y="2983645"/>
            <a:ext cx="4343400" cy="17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Wildlife Data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pPr marL="627063" lvl="1" indent="-339725">
              <a:buFont typeface="Arial" pitchFamily="34" charset="0"/>
              <a:buChar char="•"/>
            </a:pPr>
            <a:r>
              <a:rPr lang="en-US" sz="3600" dirty="0"/>
              <a:t>EDWG is </a:t>
            </a:r>
            <a:r>
              <a:rPr lang="en-US" sz="3600" dirty="0" smtClean="0"/>
              <a:t>replacing its wildlife </a:t>
            </a:r>
            <a:r>
              <a:rPr lang="en-US" sz="3600" dirty="0"/>
              <a:t>data </a:t>
            </a:r>
            <a:r>
              <a:rPr lang="en-US" sz="3600" dirty="0" smtClean="0"/>
              <a:t>source in the </a:t>
            </a:r>
            <a:r>
              <a:rPr lang="en-US" sz="3600" i="1" dirty="0" smtClean="0"/>
              <a:t>Environmental </a:t>
            </a:r>
            <a:r>
              <a:rPr lang="en-US" sz="3600" i="1" dirty="0"/>
              <a:t>Risk </a:t>
            </a:r>
            <a:r>
              <a:rPr lang="en-US" sz="3600" i="1" dirty="0" smtClean="0"/>
              <a:t>Layer:</a:t>
            </a:r>
          </a:p>
          <a:p>
            <a:pPr marL="1027113" lvl="2" indent="-339725"/>
            <a:r>
              <a:rPr lang="en-US" sz="3100" dirty="0" smtClean="0"/>
              <a:t>Using </a:t>
            </a:r>
            <a:r>
              <a:rPr lang="en-US" sz="3100" i="1" dirty="0"/>
              <a:t>Crucial Habitat Assessment Tool </a:t>
            </a:r>
            <a:r>
              <a:rPr lang="en-US" sz="3100" dirty="0"/>
              <a:t>(CHAT) </a:t>
            </a:r>
            <a:r>
              <a:rPr lang="en-US" sz="3100" dirty="0" smtClean="0"/>
              <a:t>data </a:t>
            </a:r>
            <a:r>
              <a:rPr lang="en-US" sz="3100" dirty="0"/>
              <a:t>from the Western Association of Fish and Wildlife Agencies (WAFWA) </a:t>
            </a:r>
          </a:p>
          <a:p>
            <a:pPr marL="1027113" lvl="2" indent="-339725"/>
            <a:r>
              <a:rPr lang="en-US" sz="3100" dirty="0" smtClean="0"/>
              <a:t>CHAT-to-Environmental </a:t>
            </a:r>
            <a:r>
              <a:rPr lang="en-US" sz="3100" dirty="0"/>
              <a:t>Risk Layer crosswalk </a:t>
            </a:r>
            <a:r>
              <a:rPr lang="en-US" sz="3100" dirty="0" smtClean="0"/>
              <a:t>approach approved by WAFWA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77000" y="152400"/>
            <a:ext cx="2667000" cy="6203949"/>
          </a:xfrm>
        </p:spPr>
        <p:txBody>
          <a:bodyPr/>
          <a:lstStyle/>
          <a:p>
            <a:r>
              <a:rPr lang="en-US" dirty="0" smtClean="0"/>
              <a:t>CHAT Crucial Habitat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  <p:pic>
        <p:nvPicPr>
          <p:cNvPr id="7" name="Shape 474"/>
          <p:cNvPicPr preferRelativeResize="0">
            <a:picLocks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0" y="76200"/>
            <a:ext cx="6858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4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CHAT Crucial Habitat/WECC Risk Score Crosswalk</a:t>
            </a:r>
            <a:endParaRPr lang="en-US" sz="4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4368865"/>
              </p:ext>
            </p:extLst>
          </p:nvPr>
        </p:nvGraphicFramePr>
        <p:xfrm>
          <a:off x="4573869" y="2590799"/>
          <a:ext cx="4417370" cy="3661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8685"/>
                <a:gridCol w="2208685"/>
              </a:tblGrid>
              <a:tr h="100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CHAT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Crucial </a:t>
                      </a:r>
                      <a:r>
                        <a:rPr lang="en-US" sz="2000" dirty="0">
                          <a:effectLst/>
                        </a:rPr>
                        <a:t>Habitat </a:t>
                      </a:r>
                      <a:r>
                        <a:rPr lang="en-US" sz="2000" dirty="0" smtClean="0">
                          <a:effectLst/>
                        </a:rPr>
                        <a:t>Rank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WECC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Environmental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Risk </a:t>
                      </a:r>
                      <a:r>
                        <a:rPr lang="en-US" sz="2000" dirty="0">
                          <a:effectLst/>
                        </a:rPr>
                        <a:t>Score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</a:tr>
              <a:tr h="3357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 – Most Crucial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3  </a:t>
                      </a:r>
                      <a:r>
                        <a:rPr lang="en-US" sz="2000" dirty="0" smtClean="0">
                          <a:effectLst/>
                        </a:rPr>
                        <a:t>– High Risk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</a:tr>
              <a:tr h="3357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3  </a:t>
                      </a:r>
                      <a:r>
                        <a:rPr lang="en-US" sz="2000" dirty="0" smtClean="0">
                          <a:effectLst/>
                        </a:rPr>
                        <a:t>– High Risk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</a:tr>
              <a:tr h="6669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2  </a:t>
                      </a:r>
                      <a:r>
                        <a:rPr lang="en-US" sz="2000" dirty="0" smtClean="0">
                          <a:effectLst/>
                        </a:rPr>
                        <a:t>– Moderate Risk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</a:tr>
              <a:tr h="6511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</a:tr>
              <a:tr h="3357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</a:tr>
              <a:tr h="3357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 – Least</a:t>
                      </a:r>
                      <a:r>
                        <a:rPr lang="en-US" sz="2000" baseline="0" dirty="0" smtClean="0">
                          <a:effectLst/>
                        </a:rPr>
                        <a:t> Crucial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434601" y="2174875"/>
            <a:ext cx="4041775" cy="39512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520" y="2765332"/>
            <a:ext cx="3199433" cy="304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40" y="3160700"/>
            <a:ext cx="3656510" cy="597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8363"/>
            <a:ext cx="2555030" cy="142268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145350" y="3950933"/>
            <a:ext cx="1295400" cy="640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Remaining</a:t>
            </a:r>
            <a:r>
              <a:rPr lang="en-US" sz="3650" dirty="0" smtClean="0"/>
              <a:t>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Are all Crucial </a:t>
            </a:r>
            <a:r>
              <a:rPr lang="en-US" b="1" i="1" dirty="0"/>
              <a:t>Habitat Rank “Data Input Layers” </a:t>
            </a:r>
            <a:r>
              <a:rPr lang="en-US" b="1" i="1" dirty="0" smtClean="0"/>
              <a:t>relevant </a:t>
            </a:r>
            <a:r>
              <a:rPr lang="en-US" b="1" i="1" dirty="0"/>
              <a:t>to transmission </a:t>
            </a:r>
            <a:r>
              <a:rPr lang="en-US" b="1" i="1" dirty="0" smtClean="0"/>
              <a:t>planners?</a:t>
            </a:r>
            <a:endParaRPr lang="en-US" b="1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other words, should the </a:t>
            </a:r>
            <a:r>
              <a:rPr lang="en-US" i="1" dirty="0"/>
              <a:t>Crucial Habitat Rank </a:t>
            </a:r>
            <a:r>
              <a:rPr lang="en-US" dirty="0"/>
              <a:t>data </a:t>
            </a:r>
            <a:r>
              <a:rPr lang="en-US" dirty="0" smtClean="0"/>
              <a:t>always be used in the </a:t>
            </a:r>
            <a:r>
              <a:rPr lang="en-US" i="1" dirty="0" smtClean="0"/>
              <a:t>Environmental Risk Layer</a:t>
            </a:r>
            <a:r>
              <a:rPr lang="en-US" dirty="0" smtClean="0"/>
              <a:t>, or should EDWG “turn it off” when it’s describing a wildlife habitat feature that may not affect transmission planning and siting?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2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/>
              <a:t>WAFWA CHAT: Crucial Habitat Data Makeup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" y="1484595"/>
            <a:ext cx="6934200" cy="48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WAFWA CHAT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171450" lvl="2" indent="0">
              <a:lnSpc>
                <a:spcPct val="80000"/>
              </a:lnSpc>
              <a:buNone/>
            </a:pPr>
            <a:r>
              <a:rPr lang="en-US" sz="2900" b="1" dirty="0"/>
              <a:t>January 2017 </a:t>
            </a:r>
            <a:r>
              <a:rPr lang="en-US" sz="2900" dirty="0"/>
              <a:t>– EDWG Meeting recommended Aquatic Data Input Layers potentially not relevant for Risk Score</a:t>
            </a:r>
          </a:p>
          <a:p>
            <a:pPr marL="171450" lvl="2" indent="0">
              <a:lnSpc>
                <a:spcPct val="80000"/>
              </a:lnSpc>
              <a:buNone/>
            </a:pPr>
            <a:r>
              <a:rPr lang="en-US" sz="2900" b="1" dirty="0"/>
              <a:t>February 2017 </a:t>
            </a:r>
            <a:r>
              <a:rPr lang="en-US" sz="2900" dirty="0"/>
              <a:t>– EDWG/WAFWA agreed to test removal of </a:t>
            </a:r>
            <a:r>
              <a:rPr lang="en-US" sz="2900" i="1" u="sng" dirty="0"/>
              <a:t>Aquatic </a:t>
            </a:r>
            <a:r>
              <a:rPr lang="en-US" sz="2900" i="1" u="sng" dirty="0" smtClean="0"/>
              <a:t>Habitat Data </a:t>
            </a:r>
            <a:r>
              <a:rPr lang="en-US" sz="2900" i="1" u="sng" dirty="0"/>
              <a:t>Input Layers</a:t>
            </a:r>
            <a:r>
              <a:rPr lang="en-US" sz="2900" i="1" dirty="0"/>
              <a:t> </a:t>
            </a:r>
            <a:r>
              <a:rPr lang="en-US" sz="2900" dirty="0"/>
              <a:t>for </a:t>
            </a:r>
            <a:r>
              <a:rPr lang="en-US" sz="2900" dirty="0" smtClean="0"/>
              <a:t>CHAT for 3 states.</a:t>
            </a:r>
            <a:endParaRPr lang="en-US" sz="29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pPr marL="171450" lvl="2" indent="0">
              <a:buNone/>
            </a:pPr>
            <a:r>
              <a:rPr lang="en-US" sz="11600" b="1" dirty="0"/>
              <a:t>March 2017 </a:t>
            </a:r>
            <a:r>
              <a:rPr lang="en-US" sz="11600" dirty="0" smtClean="0"/>
              <a:t>– Tested </a:t>
            </a:r>
            <a:r>
              <a:rPr lang="en-US" sz="11600" dirty="0"/>
              <a:t>removal </a:t>
            </a:r>
            <a:r>
              <a:rPr lang="en-US" sz="11600" dirty="0" smtClean="0"/>
              <a:t>for Montana, Nevada, Washington. (</a:t>
            </a:r>
            <a:r>
              <a:rPr lang="en-US" sz="11600" i="1" dirty="0" smtClean="0"/>
              <a:t>Montana data were found to be unavailable</a:t>
            </a:r>
            <a:r>
              <a:rPr lang="en-US" sz="11600" dirty="0" smtClean="0"/>
              <a:t>) </a:t>
            </a:r>
            <a:endParaRPr lang="en-US" sz="11600" dirty="0"/>
          </a:p>
          <a:p>
            <a:pPr marL="171450" lvl="2" indent="0">
              <a:buNone/>
            </a:pPr>
            <a:r>
              <a:rPr lang="en-US" sz="11600" b="1" dirty="0"/>
              <a:t>Today</a:t>
            </a:r>
            <a:r>
              <a:rPr lang="en-US" sz="11600" dirty="0"/>
              <a:t> – Review test </a:t>
            </a:r>
            <a:r>
              <a:rPr lang="en-US" sz="11600" dirty="0" smtClean="0"/>
              <a:t>results for NV/WA; </a:t>
            </a:r>
            <a:r>
              <a:rPr lang="en-US" sz="11600" dirty="0"/>
              <a:t>Approve approach for CHAT incorporation into Environmental Risk Layer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/>
              <a:t>WAFWA CHAT: </a:t>
            </a:r>
            <a:r>
              <a:rPr lang="en-US" sz="3900" dirty="0" smtClean="0"/>
              <a:t>What is “Aquatic Data”?</a:t>
            </a:r>
            <a:endParaRPr lang="en-US" sz="3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Western Electricity Coordinating Council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1524000"/>
            <a:ext cx="6972300" cy="48722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00400" y="3657600"/>
            <a:ext cx="762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81450" y="3922005"/>
            <a:ext cx="762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owerPoint">
  <a:themeElements>
    <a:clrScheme name="2014 WECC Color">
      <a:dk1>
        <a:srgbClr val="000000"/>
      </a:dk1>
      <a:lt1>
        <a:srgbClr val="FFFFFF"/>
      </a:lt1>
      <a:dk2>
        <a:srgbClr val="414042"/>
      </a:dk2>
      <a:lt2>
        <a:srgbClr val="FFFFFF"/>
      </a:lt2>
      <a:accent1>
        <a:srgbClr val="1F9DAF"/>
      </a:accent1>
      <a:accent2>
        <a:srgbClr val="76C043"/>
      </a:accent2>
      <a:accent3>
        <a:srgbClr val="FFFF49"/>
      </a:accent3>
      <a:accent4>
        <a:srgbClr val="FF7800"/>
      </a:accent4>
      <a:accent5>
        <a:srgbClr val="FF3534"/>
      </a:accent5>
      <a:accent6>
        <a:srgbClr val="3D58A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ther Reliability Documents" ma:contentTypeID="0x010100E45EF0F8AAA65E428351BA36F1B645BE1200CA280BBE04EF434C8DECBE67FD58A074" ma:contentTypeVersion="10" ma:contentTypeDescription="" ma:contentTypeScope="" ma:versionID="c2434c7e036fbdb00d76290cd9c6396c">
  <xsd:schema xmlns:xsd="http://www.w3.org/2001/XMLSchema" xmlns:xs="http://www.w3.org/2001/XMLSchema" xmlns:p="http://schemas.microsoft.com/office/2006/metadata/properties" xmlns:ns2="2fb8a92a-9032-49d6-b983-191f0a73b01f" xmlns:ns3="4bd63098-0c83-43cf-abdd-085f2cc55a51" targetNamespace="http://schemas.microsoft.com/office/2006/metadata/properties" ma:root="true" ma:fieldsID="7f3a7fd941f69af4be576b57cbcc2582" ns2:_="" ns3:_="">
    <xsd:import namespace="2fb8a92a-9032-49d6-b983-191f0a73b01f"/>
    <xsd:import namespace="4bd63098-0c83-43cf-abdd-085f2cc55a51"/>
    <xsd:element name="properties">
      <xsd:complexType>
        <xsd:sequence>
          <xsd:element name="documentManagement">
            <xsd:complexType>
              <xsd:all>
                <xsd:element ref="ns2:Document_x0020_Categorization_x0020_Policy"/>
                <xsd:element ref="ns2:Owner_x0020_Group" minOccurs="0"/>
                <xsd:element ref="ns2:Committee" minOccurs="0"/>
                <xsd:element ref="ns2:WECC_x0020_Status" minOccurs="0"/>
                <xsd:element ref="ns2:Privacy"/>
                <xsd:element ref="ns2:Adopted_x002f_Approved_x0020_By" minOccurs="0"/>
                <xsd:element ref="ns2:Other_x0020_Reliability_x0020_Documents" minOccurs="0"/>
                <xsd:element ref="ns2:Jurisdiction" minOccurs="0"/>
                <xsd:element ref="ns2:Standard_x0020_Family" minOccurs="0"/>
                <xsd:element ref="ns3:TaxKeywordTaxHTField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3:Event_x0020_ID" minOccurs="0"/>
                <xsd:element ref="ns3:Approv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8a92a-9032-49d6-b983-191f0a73b01f" elementFormDefault="qualified">
    <xsd:import namespace="http://schemas.microsoft.com/office/2006/documentManagement/types"/>
    <xsd:import namespace="http://schemas.microsoft.com/office/infopath/2007/PartnerControls"/>
    <xsd:element name="Document_x0020_Categorization_x0020_Policy" ma:index="8" ma:displayName="WECC Categorization Policy" ma:default="N/A" ma:format="Dropdown" ma:internalName="Document_x0020_Categorization_x0020_Policy">
      <xsd:simpleType>
        <xsd:restriction base="dms:Choice">
          <xsd:enumeration value="N/A"/>
          <xsd:enumeration value="Charter"/>
          <xsd:enumeration value="Guideline"/>
          <xsd:enumeration value="Policy"/>
          <xsd:enumeration value="Regional Criteria"/>
          <xsd:enumeration value="Regional Reliability Standard"/>
          <xsd:enumeration value="Report or Other"/>
        </xsd:restriction>
      </xsd:simpleType>
    </xsd:element>
    <xsd:element name="Owner_x0020_Group" ma:index="9" nillable="true" ma:displayName="Owner Group" ma:internalName="Owner_x0020_Group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liance"/>
                    <xsd:enumeration value="Compliance Open Webinars"/>
                    <xsd:enumeration value="Compliance Workshop"/>
                    <xsd:enumeration value="Event Analysis &amp; Situational Awareness"/>
                    <xsd:enumeration value="General &amp; Administrative"/>
                    <xsd:enumeration value="Human Resources"/>
                    <xsd:enumeration value="Information Technology"/>
                    <xsd:enumeration value="Legal &amp; Regulatory"/>
                    <xsd:enumeration value="Operations Performance Analysis"/>
                    <xsd:enumeration value="Performance Analysis"/>
                    <xsd:enumeration value="Planning Services"/>
                    <xsd:enumeration value="Registration and Certification"/>
                    <xsd:enumeration value="Reliability Assessment"/>
                    <xsd:enumeration value="Reliability Standards"/>
                    <xsd:enumeration value="Resource Adequacy"/>
                    <xsd:enumeration value="System Adequacy Planning"/>
                    <xsd:enumeration value="System Stability Planning"/>
                    <xsd:enumeration value="Training &amp; Education"/>
                    <xsd:enumeration value="Transmission Expansion Planning"/>
                    <xsd:enumeration value="WREGIS"/>
                  </xsd:restriction>
                </xsd:simpleType>
              </xsd:element>
            </xsd:sequence>
          </xsd:extension>
        </xsd:complexContent>
      </xsd:complexType>
    </xsd:element>
    <xsd:element name="Committee" ma:index="10" nillable="true" ma:displayName="Committee" ma:internalName="Committe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FTF"/>
                    <xsd:enumeration value="BOD"/>
                    <xsd:enumeration value="CIMTF"/>
                    <xsd:enumeration value="CSF"/>
                    <xsd:enumeration value="DEEMSF"/>
                    <xsd:enumeration value="EPAS"/>
                    <xsd:enumeration value="ESF"/>
                    <xsd:enumeration value="FAC"/>
                    <xsd:enumeration value="GC"/>
                    <xsd:enumeration value="GOPF"/>
                    <xsd:enumeration value="HPF"/>
                    <xsd:enumeration value="HRCC"/>
                    <xsd:enumeration value="ISEAS"/>
                    <xsd:enumeration value="JGC"/>
                    <xsd:enumeration value="LPTF"/>
                    <xsd:enumeration value="MAC"/>
                    <xsd:enumeration value="MBS"/>
                    <xsd:enumeration value="MVS"/>
                    <xsd:enumeration value="NC"/>
                    <xsd:enumeration value="OAWG"/>
                    <xsd:enumeration value="PCDS"/>
                    <xsd:enumeration value="PCS"/>
                    <xsd:enumeration value="PS"/>
                    <xsd:enumeration value="PSF"/>
                    <xsd:enumeration value="RAAG"/>
                    <xsd:enumeration value="RAC"/>
                    <xsd:enumeration value="RASRS"/>
                    <xsd:enumeration value="RRC"/>
                    <xsd:enumeration value="S4.9RC"/>
                    <xsd:enumeration value="SCMS"/>
                    <xsd:enumeration value="SRS"/>
                    <xsd:enumeration value="StS"/>
                    <xsd:enumeration value="TCOMS"/>
                    <xsd:enumeration value="UFLSWG"/>
                    <xsd:enumeration value="WREGIS"/>
                    <xsd:enumeration value="WREGIS-SAC"/>
                    <xsd:enumeration value="WSC"/>
                  </xsd:restriction>
                </xsd:simpleType>
              </xsd:element>
            </xsd:sequence>
          </xsd:extension>
        </xsd:complexContent>
      </xsd:complexType>
    </xsd:element>
    <xsd:element name="WECC_x0020_Status" ma:index="11" nillable="true" ma:displayName="WECC Status" ma:format="Dropdown" ma:internalName="WECC_x0020_Status" ma:readOnly="false">
      <xsd:simpleType>
        <xsd:restriction base="dms:Choice">
          <xsd:enumeration value="Draft"/>
          <xsd:enumeration value="Approval Item"/>
          <xsd:enumeration value="In Review"/>
          <xsd:enumeration value="Approved/Final"/>
          <xsd:enumeration value="Retired"/>
          <xsd:enumeration value="Replaced"/>
          <xsd:enumeration value="Redline"/>
          <xsd:enumeration value="Active"/>
          <xsd:enumeration value="Closed"/>
          <xsd:enumeration value="Hold"/>
        </xsd:restriction>
      </xsd:simpleType>
    </xsd:element>
    <xsd:element name="Privacy" ma:index="12" ma:displayName="Privacy" ma:format="Dropdown" ma:internalName="Privacy">
      <xsd:simpleType>
        <xsd:restriction base="dms:Choice">
          <xsd:enumeration value="Public"/>
          <xsd:enumeration value="Authenticated"/>
          <xsd:enumeration value="Base Cases"/>
          <xsd:enumeration value="NDA"/>
          <xsd:enumeration value="PSLF"/>
          <xsd:enumeration value="RAS OR GMD"/>
          <xsd:enumeration value="WECC Members"/>
        </xsd:restriction>
      </xsd:simpleType>
    </xsd:element>
    <xsd:element name="Adopted_x002f_Approved_x0020_By" ma:index="13" nillable="true" ma:displayName="Adopted/Approved By" ma:format="Dropdown" ma:internalName="Adopted_x002F_Approved_x0020_By" ma:readOnly="false">
      <xsd:simpleType>
        <xsd:restriction base="dms:Choice">
          <xsd:enumeration value="…"/>
          <xsd:enumeration value="ATFWG"/>
          <xsd:enumeration value="ATSMWG"/>
          <xsd:enumeration value="BOD"/>
          <xsd:enumeration value="BPSPRTF"/>
          <xsd:enumeration value="CIMTF"/>
          <xsd:enumeration value="CSWG"/>
          <xsd:enumeration value="DDMWG"/>
          <xsd:enumeration value="DEMSWG"/>
          <xsd:enumeration value="EDTF"/>
          <xsd:enumeration value="EPAS"/>
          <xsd:enumeration value="ESCTF"/>
          <xsd:enumeration value="ESMTF"/>
          <xsd:enumeration value="ESOTF"/>
          <xsd:enumeration value="ESTF"/>
          <xsd:enumeration value="FAC"/>
          <xsd:enumeration value="GC"/>
          <xsd:enumeration value="GOWG"/>
          <xsd:enumeration value="HPEAWG"/>
          <xsd:enumeration value="HPKTTF"/>
          <xsd:enumeration value="HPMMTF"/>
          <xsd:enumeration value="HPWG"/>
          <xsd:enumeration value="HRCC"/>
          <xsd:enumeration value="ISAS"/>
          <xsd:enumeration value="JGC"/>
          <xsd:enumeration value="JSIS"/>
          <xsd:enumeration value="LMWG"/>
          <xsd:enumeration value="LRTF"/>
          <xsd:enumeration value="MAC"/>
          <xsd:enumeration value="MIC"/>
          <xsd:enumeration value="MRAWG"/>
          <xsd:enumeration value="MVS"/>
          <xsd:enumeration value="NC"/>
          <xsd:enumeration value="OAWG"/>
          <xsd:enumeration value="OC"/>
          <xsd:enumeration value="PCDS"/>
          <xsd:enumeration value="PCMS"/>
          <xsd:enumeration value="PPMVDWG"/>
          <xsd:enumeration value="PRPTF"/>
          <xsd:enumeration value="PSWG"/>
          <xsd:enumeration value="PWG"/>
          <xsd:enumeration value="RAC"/>
          <xsd:enumeration value="RASRS"/>
          <xsd:enumeration value="REMWG"/>
          <xsd:enumeration value="RWG"/>
          <xsd:enumeration value="S49RC"/>
          <xsd:enumeration value="SASMS"/>
          <xsd:enumeration value="SCMWG"/>
          <xsd:enumeration value="SETF"/>
          <xsd:enumeration value="SEWG"/>
          <xsd:enumeration value="SPWG"/>
          <xsd:enumeration value="SRS"/>
          <xsd:enumeration value="StS"/>
          <xsd:enumeration value="SWG"/>
          <xsd:enumeration value="TELWG"/>
          <xsd:enumeration value="TSAWG"/>
          <xsd:enumeration value="UFLSWG"/>
          <xsd:enumeration value="WREGIS"/>
          <xsd:enumeration value="WREGIS-SAC"/>
          <xsd:enumeration value="WSC"/>
        </xsd:restriction>
      </xsd:simpleType>
    </xsd:element>
    <xsd:element name="Other_x0020_Reliability_x0020_Documents" ma:index="14" nillable="true" ma:displayName="Other Reliability Documents" ma:format="Dropdown" ma:internalName="Other_x0020_Reliability_x0020_Documents" ma:readOnly="false">
      <xsd:simpleType>
        <xsd:restriction base="dms:Choice">
          <xsd:enumeration value="..."/>
          <xsd:enumeration value="Best Practices"/>
          <xsd:enumeration value="Checklist"/>
          <xsd:enumeration value="Methodology"/>
          <xsd:enumeration value="Misoperations"/>
          <xsd:enumeration value="Protocol"/>
          <xsd:enumeration value="Workflow"/>
        </xsd:restriction>
      </xsd:simpleType>
    </xsd:element>
    <xsd:element name="Jurisdiction" ma:index="15" nillable="true" ma:displayName="Jurisdiction" ma:default="US (United States)" ma:internalName="Jurisdi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S (United States)"/>
                    <xsd:enumeration value="AB (Alberta)"/>
                    <xsd:enumeration value="BC (British Columbia)"/>
                    <xsd:enumeration value="MX (Baja Mexico)"/>
                  </xsd:restriction>
                </xsd:simpleType>
              </xsd:element>
            </xsd:sequence>
          </xsd:extension>
        </xsd:complexContent>
      </xsd:complexType>
    </xsd:element>
    <xsd:element name="Standard_x0020_Family" ma:index="16" nillable="true" ma:displayName="Standard Family" ma:format="Dropdown" ma:internalName="Standard_x0020_Family">
      <xsd:simpleType>
        <xsd:restriction base="dms:Choice">
          <xsd:enumeration value="BAL"/>
          <xsd:enumeration value="CIP"/>
          <xsd:enumeration value="COM"/>
          <xsd:enumeration value="EOP"/>
          <xsd:enumeration value="FAC"/>
          <xsd:enumeration value="INT"/>
          <xsd:enumeration value="IRO"/>
          <xsd:enumeration value="MOD"/>
          <xsd:enumeration value="NUC"/>
          <xsd:enumeration value="PER"/>
          <xsd:enumeration value="PRC"/>
          <xsd:enumeration value="TOP"/>
          <xsd:enumeration value="TPL"/>
          <xsd:enumeration value="VA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63098-0c83-43cf-abdd-085f2cc55a5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af747698-1922-4602-8604-6fec0d9c99b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16224b44-889d-4166-9284-f04ddcafbdf4}" ma:internalName="TaxCatchAll" ma:showField="CatchAllData" ma:web="4bd63098-0c83-43cf-abdd-085f2cc55a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vent_x0020_ID" ma:index="23" nillable="true" ma:displayName="Calendar Event ID" ma:internalName="Event_x0020_ID">
      <xsd:simpleType>
        <xsd:restriction base="dms:Note">
          <xsd:maxLength value="255"/>
        </xsd:restriction>
      </xsd:simpleType>
    </xsd:element>
    <xsd:element name="Approver" ma:index="24" ma:displayName="Approver" ma:list="UserInfo" ma:SharePointGroup="4815" ma:internalName="Approv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ivacy xmlns="2fb8a92a-9032-49d6-b983-191f0a73b01f">Public</Privacy>
    <Document_x0020_Categorization_x0020_Policy xmlns="2fb8a92a-9032-49d6-b983-191f0a73b01f">Report or Other</Document_x0020_Categorization_x0020_Policy>
    <WECC_x0020_Status xmlns="2fb8a92a-9032-49d6-b983-191f0a73b01f" xsi:nil="true"/>
    <Standard_x0020_Family xmlns="2fb8a92a-9032-49d6-b983-191f0a73b01f" xsi:nil="true"/>
    <Jurisdiction xmlns="2fb8a92a-9032-49d6-b983-191f0a73b01f"/>
    <Adopted_x002f_Approved_x0020_By xmlns="2fb8a92a-9032-49d6-b983-191f0a73b01f" xsi:nil="true"/>
    <Committee xmlns="2fb8a92a-9032-49d6-b983-191f0a73b01f">
      <Value>EDWG</Value>
    </Committee>
    <Other_x0020_Reliability_x0020_Documents xmlns="2fb8a92a-9032-49d6-b983-191f0a73b01f" xsi:nil="true"/>
    <_dlc_DocId xmlns="4bd63098-0c83-43cf-abdd-085f2cc55a51">YWEQ7USXTMD7-3-7147</_dlc_DocId>
    <Owner_x0020_Group xmlns="2fb8a92a-9032-49d6-b983-191f0a73b01f">
      <Value>Transmission Expansion Planning</Value>
    </Owner_x0020_Group>
    <_dlc_DocIdUrl xmlns="4bd63098-0c83-43cf-abdd-085f2cc55a51">
      <Url>https://www.wecc.org/_layouts/15/DocIdRedir.aspx?ID=YWEQ7USXTMD7-3-7147</Url>
      <Description>YWEQ7USXTMD7-3-7147</Description>
    </_dlc_DocIdUrl>
    <TaxCatchAll xmlns="4bd63098-0c83-43cf-abdd-085f2cc55a51">
      <Value>728</Value>
      <Value>727</Value>
    </TaxCatchAll>
    <TaxKeywordTaxHTField xmlns="4bd63098-0c83-43cf-abdd-085f2cc55a51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Report</TermName>
          <TermId xmlns="http://schemas.microsoft.com/office/infopath/2007/PartnerControls">c09e28ff-a20e-4d5c-9d87-c6991c4bb493</TermId>
        </TermInfo>
        <TermInfo xmlns="http://schemas.microsoft.com/office/infopath/2007/PartnerControls">
          <TermName xmlns="http://schemas.microsoft.com/office/infopath/2007/PartnerControls">EDTF</TermName>
          <TermId xmlns="http://schemas.microsoft.com/office/infopath/2007/PartnerControls">b7460860-17bf-4436-834b-498a795a12a9</TermId>
        </TermInfo>
      </Terms>
    </TaxKeywordTaxHTField>
    <Event_x0020_ID xmlns="4bd63098-0c83-43cf-abdd-085f2cc55a51">11830; 12919</Event_x0020_ID>
    <Approver xmlns="4bd63098-0c83-43cf-abdd-085f2cc55a51">
      <UserInfo>
        <DisplayName/>
        <AccountId/>
        <AccountType/>
      </UserInfo>
    </Approver>
  </documentManagement>
</p:properties>
</file>

<file path=customXml/itemProps1.xml><?xml version="1.0" encoding="utf-8"?>
<ds:datastoreItem xmlns:ds="http://schemas.openxmlformats.org/officeDocument/2006/customXml" ds:itemID="{2B67C05D-A8B8-4F18-A0A7-1DE597EB6A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58B203-ACDE-4FF5-AA38-24B242F9530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C727DF1-54CB-44E0-9763-701701B88A49}"/>
</file>

<file path=customXml/itemProps4.xml><?xml version="1.0" encoding="utf-8"?>
<ds:datastoreItem xmlns:ds="http://schemas.openxmlformats.org/officeDocument/2006/customXml" ds:itemID="{3E9229F5-AA1E-4C5B-B8FB-0C552F80C161}">
  <ds:schemaRefs>
    <ds:schemaRef ds:uri="http://schemas.openxmlformats.org/package/2006/metadata/core-properties"/>
    <ds:schemaRef ds:uri="http://schemas.microsoft.com/office/infopath/2007/PartnerControls"/>
    <ds:schemaRef ds:uri="2fb8a92a-9032-49d6-b983-191f0a73b01f"/>
    <ds:schemaRef ds:uri="http://purl.org/dc/dcmitype/"/>
    <ds:schemaRef ds:uri="http://www.w3.org/XML/1998/namespace"/>
    <ds:schemaRef ds:uri="4bd63098-0c83-43cf-abdd-085f2cc55a51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</Template>
  <TotalTime>14605</TotalTime>
  <Words>902</Words>
  <Application>Microsoft Office PowerPoint</Application>
  <PresentationFormat>On-screen Show (4:3)</PresentationFormat>
  <Paragraphs>185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Template_PowerPoint</vt:lpstr>
      <vt:lpstr>Wildlife Data Update: WAFWA CHAT </vt:lpstr>
      <vt:lpstr>Presentation Overview</vt:lpstr>
      <vt:lpstr>Wildlife Data Update</vt:lpstr>
      <vt:lpstr>CHAT Crucial Habitat Data</vt:lpstr>
      <vt:lpstr>CHAT Crucial Habitat/WECC Risk Score Crosswalk</vt:lpstr>
      <vt:lpstr>Remaining Question</vt:lpstr>
      <vt:lpstr>WAFWA CHAT: Crucial Habitat Data Makeup</vt:lpstr>
      <vt:lpstr>WAFWA CHAT Integration</vt:lpstr>
      <vt:lpstr>WAFWA CHAT: What is “Aquatic Data”?</vt:lpstr>
      <vt:lpstr>Test Case – Washington CHAT</vt:lpstr>
      <vt:lpstr>Test Case – Nevada CHAT</vt:lpstr>
      <vt:lpstr>Test Case – Montana CHAT</vt:lpstr>
      <vt:lpstr>CHAT to Environmental  Risk Score Conversion</vt:lpstr>
      <vt:lpstr>EDWG Decision Point</vt:lpstr>
      <vt:lpstr>CHAT Integration Next Steps</vt:lpstr>
      <vt:lpstr>CHAT Integration Next Steps (cont)</vt:lpstr>
      <vt:lpstr>CHAT Integration Next Steps (cont)</vt:lpstr>
      <vt:lpstr>Additional Background Data</vt:lpstr>
      <vt:lpstr>Current Environmental Risk Scores  Test States</vt:lpstr>
      <vt:lpstr>Test Case – Original CHAT Score</vt:lpstr>
      <vt:lpstr>Test Case – Original CHAT Score</vt:lpstr>
    </vt:vector>
  </TitlesOfParts>
  <Company>WECC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EDWG CHAT data 2017 04 07</dc:title>
  <dc:creator>Woertz, Byron</dc:creator>
  <cp:keywords>EDTF; Report</cp:keywords>
  <cp:lastModifiedBy>Wagoner, Nathan</cp:lastModifiedBy>
  <cp:revision>344</cp:revision>
  <cp:lastPrinted>2017-04-06T21:00:53Z</cp:lastPrinted>
  <dcterms:created xsi:type="dcterms:W3CDTF">2015-03-26T17:22:48Z</dcterms:created>
  <dcterms:modified xsi:type="dcterms:W3CDTF">2017-04-06T22:51:42Z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>728;#Report|c09e28ff-a20e-4d5c-9d87-c6991c4bb493;#727;#EDTF|b7460860-17bf-4436-834b-498a795a12a9</vt:lpwstr>
  </property>
  <property fmtid="{D5CDD505-2E9C-101B-9397-08002B2CF9AE}" pid="3" name="ContentTypeId">
    <vt:lpwstr>0x010100E45EF0F8AAA65E428351BA36F1B645BE1200CA280BBE04EF434C8DECBE67FD58A074</vt:lpwstr>
  </property>
  <property fmtid="{D5CDD505-2E9C-101B-9397-08002B2CF9AE}" pid="4" name="_dlc_DocIdItemGuid">
    <vt:lpwstr>0ae2a19a-6fe2-445a-9253-b29b8a9e8941</vt:lpwstr>
  </property>
</Properties>
</file>