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309" r:id="rId6"/>
    <p:sldId id="283" r:id="rId7"/>
    <p:sldId id="335" r:id="rId8"/>
    <p:sldId id="310" r:id="rId9"/>
    <p:sldId id="327" r:id="rId10"/>
    <p:sldId id="331" r:id="rId11"/>
    <p:sldId id="329" r:id="rId12"/>
    <p:sldId id="337" r:id="rId13"/>
    <p:sldId id="332" r:id="rId14"/>
    <p:sldId id="334" r:id="rId15"/>
    <p:sldId id="338" r:id="rId16"/>
    <p:sldId id="347" r:id="rId17"/>
    <p:sldId id="336" r:id="rId18"/>
    <p:sldId id="315" r:id="rId19"/>
    <p:sldId id="316" r:id="rId20"/>
    <p:sldId id="318" r:id="rId21"/>
    <p:sldId id="317" r:id="rId22"/>
    <p:sldId id="344" r:id="rId23"/>
    <p:sldId id="339" r:id="rId24"/>
    <p:sldId id="324" r:id="rId25"/>
    <p:sldId id="340" r:id="rId26"/>
    <p:sldId id="341" r:id="rId27"/>
    <p:sldId id="322" r:id="rId28"/>
    <p:sldId id="342" r:id="rId29"/>
    <p:sldId id="343" r:id="rId30"/>
    <p:sldId id="346" r:id="rId31"/>
    <p:sldId id="330" r:id="rId32"/>
    <p:sldId id="33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DAF"/>
    <a:srgbClr val="4E5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7" autoAdjust="0"/>
    <p:restoredTop sz="83827" autoAdjust="0"/>
  </p:normalViewPr>
  <p:slideViewPr>
    <p:cSldViewPr>
      <p:cViewPr>
        <p:scale>
          <a:sx n="100" d="100"/>
          <a:sy n="100" d="100"/>
        </p:scale>
        <p:origin x="1062" y="-138"/>
      </p:cViewPr>
      <p:guideLst>
        <p:guide orient="horz" pos="2160"/>
        <p:guide pos="2880"/>
      </p:guideLst>
    </p:cSldViewPr>
  </p:slideViewPr>
  <p:outlineViewPr>
    <p:cViewPr>
      <p:scale>
        <a:sx n="33" d="100"/>
        <a:sy n="33" d="100"/>
      </p:scale>
      <p:origin x="42" y="7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5F9EB9-ECDA-4570-A985-03277AED75A0}" type="datetimeFigureOut">
              <a:rPr lang="en-US" smtClean="0"/>
              <a:t>7/18/2016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F9DCE-11BF-44CD-A61D-924E8ABDF287}" type="slidenum">
              <a:rPr lang="en-US" smtClean="0"/>
              <a:t>‹#›</a:t>
            </a:fld>
            <a:endParaRPr lang="en-US"/>
          </a:p>
        </p:txBody>
      </p:sp>
    </p:spTree>
    <p:extLst>
      <p:ext uri="{BB962C8B-B14F-4D97-AF65-F5344CB8AC3E}">
        <p14:creationId xmlns:p14="http://schemas.microsoft.com/office/powerpoint/2010/main" val="325264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blm.gov/ut/st/en/prog/planning/SG_RMP_rev/ARMPA.html" TargetMode="External"/><Relationship Id="rId3" Type="http://schemas.openxmlformats.org/officeDocument/2006/relationships/hyperlink" Target="http://www.blm.gov/nv/st/en/prog/more_programs/geographic_sciences/gis/geospatial_data.html" TargetMode="External"/><Relationship Id="rId7" Type="http://schemas.openxmlformats.org/officeDocument/2006/relationships/hyperlink" Target="http://www.blm.gov/or/energy/opportunity/final/data.php"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planning.blm.gov/epl-front-office/eplanning/planAndProjectSite.do?methodName=dispatchToPatternPage&amp;currentPageId=48957" TargetMode="External"/><Relationship Id="rId11" Type="http://schemas.openxmlformats.org/officeDocument/2006/relationships/hyperlink" Target="https://eplanning.blm.gov/epl-front-office/eplanning/planAndProjectSite.do?methodName=dispatchToPatternPage&amp;currentPageId=18712" TargetMode="External"/><Relationship Id="rId5" Type="http://schemas.openxmlformats.org/officeDocument/2006/relationships/hyperlink" Target="https://eplanning.blm.gov/epl-front-office/eplanning/planAndProjectSite.do?methodName=dispatchToPatternPage&amp;currentPageId=42011" TargetMode="External"/><Relationship Id="rId10" Type="http://schemas.openxmlformats.org/officeDocument/2006/relationships/hyperlink" Target="https://eplanning.blm.gov/epl-front-office/eplanning/planAndProjectSite.do?methodName=dispatchToPatternPage&amp;currentPageId=48308" TargetMode="External"/><Relationship Id="rId4" Type="http://schemas.openxmlformats.org/officeDocument/2006/relationships/hyperlink" Target="https://eplanning.blm.gov/epl-front-office/eplanning/planAndProjectSite.do?methodName=dispatchToPatternPage&amp;currentPageId=48142" TargetMode="External"/><Relationship Id="rId9" Type="http://schemas.openxmlformats.org/officeDocument/2006/relationships/hyperlink" Target="https://eplanning.blm.gov/epl-front-office/eplanning/planAndProjectSite.do?methodName=dispatchToPatternPage&amp;currentPageId=19115"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blm.gov/ut/st/en/prog/planning/SG_RMP_rev/ARMPA.html" TargetMode="External"/><Relationship Id="rId3" Type="http://schemas.openxmlformats.org/officeDocument/2006/relationships/hyperlink" Target="http://www.blm.gov/nv/st/en/prog/more_programs/geographic_sciences/gis/geospatial_data.html" TargetMode="External"/><Relationship Id="rId7" Type="http://schemas.openxmlformats.org/officeDocument/2006/relationships/hyperlink" Target="http://www.blm.gov/or/energy/opportunity/final/data.php"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planning.blm.gov/epl-front-office/eplanning/planAndProjectSite.do?methodName=dispatchToPatternPage&amp;currentPageId=48957" TargetMode="External"/><Relationship Id="rId11" Type="http://schemas.openxmlformats.org/officeDocument/2006/relationships/hyperlink" Target="https://eplanning.blm.gov/epl-front-office/eplanning/planAndProjectSite.do?methodName=dispatchToPatternPage&amp;currentPageId=18712" TargetMode="External"/><Relationship Id="rId5" Type="http://schemas.openxmlformats.org/officeDocument/2006/relationships/hyperlink" Target="https://eplanning.blm.gov/epl-front-office/eplanning/planAndProjectSite.do?methodName=dispatchToPatternPage&amp;currentPageId=42011" TargetMode="External"/><Relationship Id="rId10" Type="http://schemas.openxmlformats.org/officeDocument/2006/relationships/hyperlink" Target="https://eplanning.blm.gov/epl-front-office/eplanning/planAndProjectSite.do?methodName=dispatchToPatternPage&amp;currentPageId=48308" TargetMode="External"/><Relationship Id="rId4" Type="http://schemas.openxmlformats.org/officeDocument/2006/relationships/hyperlink" Target="https://eplanning.blm.gov/epl-front-office/eplanning/planAndProjectSite.do?methodName=dispatchToPatternPage&amp;currentPageId=48142" TargetMode="External"/><Relationship Id="rId9" Type="http://schemas.openxmlformats.org/officeDocument/2006/relationships/hyperlink" Target="https://eplanning.blm.gov/epl-front-office/eplanning/planAndProjectSite.do?methodName=dispatchToPatternPage&amp;currentPageId=1911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afwachat.org/resources/sagegrous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wafwachat.org/resources/lesserprairiechicken"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afwachat.org/resources/sagegrous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wafwachat.org/resources/lesserprairiechick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1</a:t>
            </a:fld>
            <a:endParaRPr lang="en-US"/>
          </a:p>
        </p:txBody>
      </p:sp>
    </p:spTree>
    <p:extLst>
      <p:ext uri="{BB962C8B-B14F-4D97-AF65-F5344CB8AC3E}">
        <p14:creationId xmlns:p14="http://schemas.microsoft.com/office/powerpoint/2010/main" val="306848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10</a:t>
            </a:fld>
            <a:endParaRPr lang="en-US"/>
          </a:p>
        </p:txBody>
      </p:sp>
    </p:spTree>
    <p:extLst>
      <p:ext uri="{BB962C8B-B14F-4D97-AF65-F5344CB8AC3E}">
        <p14:creationId xmlns:p14="http://schemas.microsoft.com/office/powerpoint/2010/main" val="98909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11</a:t>
            </a:fld>
            <a:endParaRPr lang="en-US"/>
          </a:p>
        </p:txBody>
      </p:sp>
    </p:spTree>
    <p:extLst>
      <p:ext uri="{BB962C8B-B14F-4D97-AF65-F5344CB8AC3E}">
        <p14:creationId xmlns:p14="http://schemas.microsoft.com/office/powerpoint/2010/main" val="27955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12</a:t>
            </a:fld>
            <a:endParaRPr lang="en-US"/>
          </a:p>
        </p:txBody>
      </p:sp>
    </p:spTree>
    <p:extLst>
      <p:ext uri="{BB962C8B-B14F-4D97-AF65-F5344CB8AC3E}">
        <p14:creationId xmlns:p14="http://schemas.microsoft.com/office/powerpoint/2010/main" val="3404697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13</a:t>
            </a:fld>
            <a:endParaRPr lang="en-US"/>
          </a:p>
        </p:txBody>
      </p:sp>
    </p:spTree>
    <p:extLst>
      <p:ext uri="{BB962C8B-B14F-4D97-AF65-F5344CB8AC3E}">
        <p14:creationId xmlns:p14="http://schemas.microsoft.com/office/powerpoint/2010/main" val="269757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14</a:t>
            </a:fld>
            <a:endParaRPr lang="en-US"/>
          </a:p>
        </p:txBody>
      </p:sp>
    </p:spTree>
    <p:extLst>
      <p:ext uri="{BB962C8B-B14F-4D97-AF65-F5344CB8AC3E}">
        <p14:creationId xmlns:p14="http://schemas.microsoft.com/office/powerpoint/2010/main" val="322867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15</a:t>
            </a:fld>
            <a:endParaRPr lang="en-US"/>
          </a:p>
        </p:txBody>
      </p:sp>
    </p:spTree>
    <p:extLst>
      <p:ext uri="{BB962C8B-B14F-4D97-AF65-F5344CB8AC3E}">
        <p14:creationId xmlns:p14="http://schemas.microsoft.com/office/powerpoint/2010/main" val="2759731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16</a:t>
            </a:fld>
            <a:endParaRPr lang="en-US"/>
          </a:p>
        </p:txBody>
      </p:sp>
    </p:spTree>
    <p:extLst>
      <p:ext uri="{BB962C8B-B14F-4D97-AF65-F5344CB8AC3E}">
        <p14:creationId xmlns:p14="http://schemas.microsoft.com/office/powerpoint/2010/main" val="401515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17</a:t>
            </a:fld>
            <a:endParaRPr lang="en-US"/>
          </a:p>
        </p:txBody>
      </p:sp>
    </p:spTree>
    <p:extLst>
      <p:ext uri="{BB962C8B-B14F-4D97-AF65-F5344CB8AC3E}">
        <p14:creationId xmlns:p14="http://schemas.microsoft.com/office/powerpoint/2010/main" val="355757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anose="020B0604020202020204" pitchFamily="34" charset="0"/>
              <a:buNone/>
            </a:pPr>
            <a:r>
              <a:rPr lang="en-US" dirty="0" smtClean="0"/>
              <a:t>BLM right-of-way designation data. This consists</a:t>
            </a:r>
            <a:r>
              <a:rPr lang="en-US" baseline="0" dirty="0" smtClean="0"/>
              <a:t> of </a:t>
            </a:r>
            <a:r>
              <a:rPr lang="en-US" dirty="0" smtClean="0"/>
              <a:t>BLM right-of-way corridors (category 1); BLM right-of-way avoidance areas (category 3); and BLM right-of-way exclusion </a:t>
            </a:r>
            <a:r>
              <a:rPr lang="en-US" dirty="0" err="1" smtClean="0"/>
              <a:t>ar</a:t>
            </a:r>
            <a:endParaRPr lang="en-US" dirty="0" smtClean="0"/>
          </a:p>
          <a:p>
            <a:pPr marL="465886" lvl="1" indent="0">
              <a:buFont typeface="Arial" panose="020B0604020202020204" pitchFamily="34" charset="0"/>
              <a:buNone/>
            </a:pPr>
            <a:endParaRPr lang="en-US" dirty="0" smtClean="0"/>
          </a:p>
          <a:p>
            <a:r>
              <a:rPr lang="en-US" sz="1200" b="1" kern="1200" dirty="0" smtClean="0">
                <a:solidFill>
                  <a:schemeClr val="tx1"/>
                </a:solidFill>
                <a:effectLst/>
                <a:latin typeface="+mn-lt"/>
                <a:ea typeface="+mn-ea"/>
                <a:cs typeface="+mn-cs"/>
              </a:rPr>
              <a:t>BLM Sage-Grouse Management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NV, </a:t>
            </a:r>
            <a:r>
              <a:rPr lang="en-US" sz="1200" kern="1200" dirty="0" err="1" smtClean="0">
                <a:solidFill>
                  <a:schemeClr val="tx1"/>
                </a:solidFill>
                <a:effectLst/>
                <a:latin typeface="+mn-lt"/>
                <a:ea typeface="+mn-ea"/>
                <a:cs typeface="+mn-cs"/>
              </a:rPr>
              <a:t>neCA</a:t>
            </a:r>
            <a:r>
              <a:rPr lang="en-US" sz="1200" kern="1200" dirty="0" smtClean="0">
                <a:solidFill>
                  <a:schemeClr val="tx1"/>
                </a:solidFill>
                <a:effectLst/>
                <a:latin typeface="+mn-lt"/>
                <a:ea typeface="+mn-ea"/>
                <a:cs typeface="+mn-cs"/>
              </a:rPr>
              <a:t> – ROD data </a:t>
            </a:r>
            <a:r>
              <a:rPr lang="en-US" sz="1200" u="sng" kern="1200" dirty="0" smtClean="0">
                <a:solidFill>
                  <a:schemeClr val="tx1"/>
                </a:solidFill>
                <a:effectLst/>
                <a:latin typeface="+mn-lt"/>
                <a:ea typeface="+mn-ea"/>
                <a:cs typeface="+mn-cs"/>
                <a:hlinkClick r:id="rId3"/>
              </a:rPr>
              <a:t>available online</a:t>
            </a:r>
            <a:r>
              <a:rPr lang="en-US" sz="1200" kern="1200" dirty="0" smtClean="0">
                <a:solidFill>
                  <a:schemeClr val="tx1"/>
                </a:solidFill>
                <a:effectLst/>
                <a:latin typeface="+mn-lt"/>
                <a:ea typeface="+mn-ea"/>
                <a:cs typeface="+mn-cs"/>
              </a:rPr>
              <a:t> and acquired.</a:t>
            </a:r>
          </a:p>
          <a:p>
            <a:r>
              <a:rPr lang="en-US" sz="1200" kern="1200" dirty="0" err="1" smtClean="0">
                <a:solidFill>
                  <a:schemeClr val="tx1"/>
                </a:solidFill>
                <a:effectLst/>
                <a:latin typeface="+mn-lt"/>
                <a:ea typeface="+mn-ea"/>
                <a:cs typeface="+mn-cs"/>
              </a:rPr>
              <a:t>nwCO</a:t>
            </a:r>
            <a:r>
              <a:rPr lang="en-US" sz="1200" kern="1200" dirty="0" smtClean="0">
                <a:solidFill>
                  <a:schemeClr val="tx1"/>
                </a:solidFill>
                <a:effectLst/>
                <a:latin typeface="+mn-lt"/>
                <a:ea typeface="+mn-ea"/>
                <a:cs typeface="+mn-cs"/>
              </a:rPr>
              <a:t> – ROD data </a:t>
            </a:r>
            <a:r>
              <a:rPr lang="en-US" sz="1200" u="sng" kern="1200" dirty="0" smtClean="0">
                <a:solidFill>
                  <a:schemeClr val="tx1"/>
                </a:solidFill>
                <a:effectLst/>
                <a:latin typeface="+mn-lt"/>
                <a:ea typeface="+mn-ea"/>
                <a:cs typeface="+mn-cs"/>
                <a:hlinkClick r:id="rId4"/>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ID, </a:t>
            </a:r>
            <a:r>
              <a:rPr lang="en-US" sz="1200" kern="1200" dirty="0" err="1" smtClean="0">
                <a:solidFill>
                  <a:schemeClr val="tx1"/>
                </a:solidFill>
                <a:effectLst/>
                <a:latin typeface="+mn-lt"/>
                <a:ea typeface="+mn-ea"/>
                <a:cs typeface="+mn-cs"/>
              </a:rPr>
              <a:t>swMT</a:t>
            </a:r>
            <a:r>
              <a:rPr lang="en-US" sz="1200" kern="1200" dirty="0" smtClean="0">
                <a:solidFill>
                  <a:schemeClr val="tx1"/>
                </a:solidFill>
                <a:effectLst/>
                <a:latin typeface="+mn-lt"/>
                <a:ea typeface="+mn-ea"/>
                <a:cs typeface="+mn-cs"/>
              </a:rPr>
              <a:t> – ROD data </a:t>
            </a:r>
            <a:r>
              <a:rPr lang="en-US" sz="1200" u="sng" kern="1200" dirty="0" smtClean="0">
                <a:solidFill>
                  <a:schemeClr val="tx1"/>
                </a:solidFill>
                <a:effectLst/>
                <a:latin typeface="+mn-lt"/>
                <a:ea typeface="+mn-ea"/>
                <a:cs typeface="+mn-cs"/>
                <a:hlinkClick r:id="rId5"/>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MT (Lewistown) – ROD data </a:t>
            </a:r>
            <a:r>
              <a:rPr lang="en-US" sz="1200" u="sng" kern="1200" dirty="0" smtClean="0">
                <a:solidFill>
                  <a:schemeClr val="tx1"/>
                </a:solidFill>
                <a:effectLst/>
                <a:latin typeface="+mn-lt"/>
                <a:ea typeface="+mn-ea"/>
                <a:cs typeface="+mn-cs"/>
                <a:hlinkClick r:id="rId6"/>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MT (Billings/Pompey Pillar NM) – ROD data not available online.</a:t>
            </a:r>
          </a:p>
          <a:p>
            <a:r>
              <a:rPr lang="en-US" sz="1200" kern="1200" dirty="0" smtClean="0">
                <a:solidFill>
                  <a:schemeClr val="tx1"/>
                </a:solidFill>
                <a:effectLst/>
                <a:latin typeface="+mn-lt"/>
                <a:ea typeface="+mn-ea"/>
                <a:cs typeface="+mn-cs"/>
              </a:rPr>
              <a:t>MT (</a:t>
            </a:r>
            <a:r>
              <a:rPr lang="en-US" sz="1200" kern="1200" dirty="0" err="1" smtClean="0">
                <a:solidFill>
                  <a:schemeClr val="tx1"/>
                </a:solidFill>
                <a:effectLst/>
                <a:latin typeface="+mn-lt"/>
                <a:ea typeface="+mn-ea"/>
                <a:cs typeface="+mn-cs"/>
              </a:rPr>
              <a:t>HiLine</a:t>
            </a:r>
            <a:r>
              <a:rPr lang="en-US" sz="1200" kern="1200" dirty="0" smtClean="0">
                <a:solidFill>
                  <a:schemeClr val="tx1"/>
                </a:solidFill>
                <a:effectLst/>
                <a:latin typeface="+mn-lt"/>
                <a:ea typeface="+mn-ea"/>
                <a:cs typeface="+mn-cs"/>
              </a:rPr>
              <a:t>) – ROD data not available online.</a:t>
            </a:r>
          </a:p>
          <a:p>
            <a:r>
              <a:rPr lang="en-US" sz="1200" kern="1200" dirty="0" smtClean="0">
                <a:solidFill>
                  <a:schemeClr val="tx1"/>
                </a:solidFill>
                <a:effectLst/>
                <a:latin typeface="+mn-lt"/>
                <a:ea typeface="+mn-ea"/>
                <a:cs typeface="+mn-cs"/>
              </a:rPr>
              <a:t>MT (Miles City) – ROD data not available online.</a:t>
            </a:r>
          </a:p>
          <a:p>
            <a:r>
              <a:rPr lang="en-US" sz="1200" kern="1200" dirty="0" smtClean="0">
                <a:solidFill>
                  <a:schemeClr val="tx1"/>
                </a:solidFill>
                <a:effectLst/>
                <a:latin typeface="+mn-lt"/>
                <a:ea typeface="+mn-ea"/>
                <a:cs typeface="+mn-cs"/>
              </a:rPr>
              <a:t>OR – FEIS  data </a:t>
            </a:r>
            <a:r>
              <a:rPr lang="en-US" sz="1200" u="sng" kern="1200" dirty="0" smtClean="0">
                <a:solidFill>
                  <a:schemeClr val="tx1"/>
                </a:solidFill>
                <a:effectLst/>
                <a:latin typeface="+mn-lt"/>
                <a:ea typeface="+mn-ea"/>
                <a:cs typeface="+mn-cs"/>
                <a:hlinkClick r:id="rId7"/>
              </a:rPr>
              <a:t>available online</a:t>
            </a:r>
            <a:r>
              <a:rPr lang="en-US" sz="1200" kern="1200" dirty="0" smtClean="0">
                <a:solidFill>
                  <a:schemeClr val="tx1"/>
                </a:solidFill>
                <a:effectLst/>
                <a:latin typeface="+mn-lt"/>
                <a:ea typeface="+mn-ea"/>
                <a:cs typeface="+mn-cs"/>
              </a:rPr>
              <a:t> and acquired. Need to confirm with BLM that no changes were made for the ROD or request official ROD data.</a:t>
            </a:r>
          </a:p>
          <a:p>
            <a:r>
              <a:rPr lang="en-US" sz="1200" kern="1200" dirty="0" smtClean="0">
                <a:solidFill>
                  <a:schemeClr val="tx1"/>
                </a:solidFill>
                <a:effectLst/>
                <a:latin typeface="+mn-lt"/>
                <a:ea typeface="+mn-ea"/>
                <a:cs typeface="+mn-cs"/>
              </a:rPr>
              <a:t>UT – ROD data </a:t>
            </a:r>
            <a:r>
              <a:rPr lang="en-US" sz="1200" u="sng" kern="1200" dirty="0" smtClean="0">
                <a:solidFill>
                  <a:schemeClr val="tx1"/>
                </a:solidFill>
                <a:effectLst/>
                <a:latin typeface="+mn-lt"/>
                <a:ea typeface="+mn-ea"/>
                <a:cs typeface="+mn-cs"/>
                <a:hlinkClick r:id="rId8"/>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WY – FEIS data available online for </a:t>
            </a:r>
            <a:r>
              <a:rPr lang="en-US" sz="1200" u="sng" kern="1200" dirty="0" smtClean="0">
                <a:solidFill>
                  <a:schemeClr val="tx1"/>
                </a:solidFill>
                <a:effectLst/>
                <a:latin typeface="+mn-lt"/>
                <a:ea typeface="+mn-ea"/>
                <a:cs typeface="+mn-cs"/>
                <a:hlinkClick r:id="rId9"/>
              </a:rPr>
              <a:t>Bighorn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Buffalo</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11"/>
              </a:rPr>
              <a:t>9-Plan</a:t>
            </a:r>
            <a:r>
              <a:rPr lang="en-US" sz="1200" kern="1200" dirty="0" smtClean="0">
                <a:solidFill>
                  <a:schemeClr val="tx1"/>
                </a:solidFill>
                <a:effectLst/>
                <a:latin typeface="+mn-lt"/>
                <a:ea typeface="+mn-ea"/>
                <a:cs typeface="+mn-cs"/>
              </a:rPr>
              <a:t>. Need to confirm with BLM that no changes were made for the ROD or request official ROD data. </a:t>
            </a:r>
          </a:p>
          <a:p>
            <a:pPr marL="465886" lvl="1" indent="0">
              <a:buFont typeface="Arial" panose="020B0604020202020204" pitchFamily="34" charset="0"/>
              <a:buNone/>
            </a:pPr>
            <a:r>
              <a:rPr lang="en-US" dirty="0" err="1" smtClean="0"/>
              <a:t>eas</a:t>
            </a:r>
            <a:r>
              <a:rPr lang="en-US" dirty="0" smtClean="0"/>
              <a:t> (category 4).</a:t>
            </a:r>
          </a:p>
        </p:txBody>
      </p:sp>
      <p:sp>
        <p:nvSpPr>
          <p:cNvPr id="4" name="Slide Number Placeholder 3"/>
          <p:cNvSpPr>
            <a:spLocks noGrp="1"/>
          </p:cNvSpPr>
          <p:nvPr>
            <p:ph type="sldNum" sz="quarter" idx="10"/>
          </p:nvPr>
        </p:nvSpPr>
        <p:spPr/>
        <p:txBody>
          <a:bodyPr/>
          <a:lstStyle/>
          <a:p>
            <a:fld id="{3C5F9DCE-11BF-44CD-A61D-924E8ABDF287}" type="slidenum">
              <a:rPr lang="en-US" smtClean="0"/>
              <a:t>19</a:t>
            </a:fld>
            <a:endParaRPr lang="en-US"/>
          </a:p>
        </p:txBody>
      </p:sp>
    </p:spTree>
    <p:extLst>
      <p:ext uri="{BB962C8B-B14F-4D97-AF65-F5344CB8AC3E}">
        <p14:creationId xmlns:p14="http://schemas.microsoft.com/office/powerpoint/2010/main" val="159423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anose="020B0604020202020204" pitchFamily="34" charset="0"/>
              <a:buNone/>
            </a:pPr>
            <a:r>
              <a:rPr lang="en-US" dirty="0" smtClean="0"/>
              <a:t>BLM right-of-way designation data. This consists</a:t>
            </a:r>
            <a:r>
              <a:rPr lang="en-US" baseline="0" dirty="0" smtClean="0"/>
              <a:t> of </a:t>
            </a:r>
            <a:r>
              <a:rPr lang="en-US" dirty="0" smtClean="0"/>
              <a:t>BLM right-of-way corridors (category 1); BLM right-of-way avoidance areas (category 3); and BLM right-of-way exclusion </a:t>
            </a:r>
            <a:r>
              <a:rPr lang="en-US" dirty="0" err="1" smtClean="0"/>
              <a:t>ar</a:t>
            </a:r>
            <a:endParaRPr lang="en-US" dirty="0" smtClean="0"/>
          </a:p>
          <a:p>
            <a:pPr marL="465886" lvl="1" indent="0">
              <a:buFont typeface="Arial" panose="020B0604020202020204" pitchFamily="34" charset="0"/>
              <a:buNone/>
            </a:pPr>
            <a:endParaRPr lang="en-US" dirty="0" smtClean="0"/>
          </a:p>
          <a:p>
            <a:r>
              <a:rPr lang="en-US" sz="1200" b="1" kern="1200" dirty="0" smtClean="0">
                <a:solidFill>
                  <a:schemeClr val="tx1"/>
                </a:solidFill>
                <a:effectLst/>
                <a:latin typeface="+mn-lt"/>
                <a:ea typeface="+mn-ea"/>
                <a:cs typeface="+mn-cs"/>
              </a:rPr>
              <a:t>BLM Sage-Grouse Management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NV, </a:t>
            </a:r>
            <a:r>
              <a:rPr lang="en-US" sz="1200" kern="1200" dirty="0" err="1" smtClean="0">
                <a:solidFill>
                  <a:schemeClr val="tx1"/>
                </a:solidFill>
                <a:effectLst/>
                <a:latin typeface="+mn-lt"/>
                <a:ea typeface="+mn-ea"/>
                <a:cs typeface="+mn-cs"/>
              </a:rPr>
              <a:t>neCA</a:t>
            </a:r>
            <a:r>
              <a:rPr lang="en-US" sz="1200" kern="1200" dirty="0" smtClean="0">
                <a:solidFill>
                  <a:schemeClr val="tx1"/>
                </a:solidFill>
                <a:effectLst/>
                <a:latin typeface="+mn-lt"/>
                <a:ea typeface="+mn-ea"/>
                <a:cs typeface="+mn-cs"/>
              </a:rPr>
              <a:t> – ROD data </a:t>
            </a:r>
            <a:r>
              <a:rPr lang="en-US" sz="1200" u="sng" kern="1200" dirty="0" smtClean="0">
                <a:solidFill>
                  <a:schemeClr val="tx1"/>
                </a:solidFill>
                <a:effectLst/>
                <a:latin typeface="+mn-lt"/>
                <a:ea typeface="+mn-ea"/>
                <a:cs typeface="+mn-cs"/>
                <a:hlinkClick r:id="rId3"/>
              </a:rPr>
              <a:t>available online</a:t>
            </a:r>
            <a:r>
              <a:rPr lang="en-US" sz="1200" kern="1200" dirty="0" smtClean="0">
                <a:solidFill>
                  <a:schemeClr val="tx1"/>
                </a:solidFill>
                <a:effectLst/>
                <a:latin typeface="+mn-lt"/>
                <a:ea typeface="+mn-ea"/>
                <a:cs typeface="+mn-cs"/>
              </a:rPr>
              <a:t> and acquired.</a:t>
            </a:r>
          </a:p>
          <a:p>
            <a:r>
              <a:rPr lang="en-US" sz="1200" kern="1200" dirty="0" err="1" smtClean="0">
                <a:solidFill>
                  <a:schemeClr val="tx1"/>
                </a:solidFill>
                <a:effectLst/>
                <a:latin typeface="+mn-lt"/>
                <a:ea typeface="+mn-ea"/>
                <a:cs typeface="+mn-cs"/>
              </a:rPr>
              <a:t>nwCO</a:t>
            </a:r>
            <a:r>
              <a:rPr lang="en-US" sz="1200" kern="1200" dirty="0" smtClean="0">
                <a:solidFill>
                  <a:schemeClr val="tx1"/>
                </a:solidFill>
                <a:effectLst/>
                <a:latin typeface="+mn-lt"/>
                <a:ea typeface="+mn-ea"/>
                <a:cs typeface="+mn-cs"/>
              </a:rPr>
              <a:t> – ROD data </a:t>
            </a:r>
            <a:r>
              <a:rPr lang="en-US" sz="1200" u="sng" kern="1200" dirty="0" smtClean="0">
                <a:solidFill>
                  <a:schemeClr val="tx1"/>
                </a:solidFill>
                <a:effectLst/>
                <a:latin typeface="+mn-lt"/>
                <a:ea typeface="+mn-ea"/>
                <a:cs typeface="+mn-cs"/>
                <a:hlinkClick r:id="rId4"/>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ID, </a:t>
            </a:r>
            <a:r>
              <a:rPr lang="en-US" sz="1200" kern="1200" dirty="0" err="1" smtClean="0">
                <a:solidFill>
                  <a:schemeClr val="tx1"/>
                </a:solidFill>
                <a:effectLst/>
                <a:latin typeface="+mn-lt"/>
                <a:ea typeface="+mn-ea"/>
                <a:cs typeface="+mn-cs"/>
              </a:rPr>
              <a:t>swMT</a:t>
            </a:r>
            <a:r>
              <a:rPr lang="en-US" sz="1200" kern="1200" dirty="0" smtClean="0">
                <a:solidFill>
                  <a:schemeClr val="tx1"/>
                </a:solidFill>
                <a:effectLst/>
                <a:latin typeface="+mn-lt"/>
                <a:ea typeface="+mn-ea"/>
                <a:cs typeface="+mn-cs"/>
              </a:rPr>
              <a:t> – ROD data </a:t>
            </a:r>
            <a:r>
              <a:rPr lang="en-US" sz="1200" u="sng" kern="1200" dirty="0" smtClean="0">
                <a:solidFill>
                  <a:schemeClr val="tx1"/>
                </a:solidFill>
                <a:effectLst/>
                <a:latin typeface="+mn-lt"/>
                <a:ea typeface="+mn-ea"/>
                <a:cs typeface="+mn-cs"/>
                <a:hlinkClick r:id="rId5"/>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MT (Lewistown) – ROD data </a:t>
            </a:r>
            <a:r>
              <a:rPr lang="en-US" sz="1200" u="sng" kern="1200" dirty="0" smtClean="0">
                <a:solidFill>
                  <a:schemeClr val="tx1"/>
                </a:solidFill>
                <a:effectLst/>
                <a:latin typeface="+mn-lt"/>
                <a:ea typeface="+mn-ea"/>
                <a:cs typeface="+mn-cs"/>
                <a:hlinkClick r:id="rId6"/>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MT (Billings/Pompey Pillar NM) – ROD data not available online.</a:t>
            </a:r>
          </a:p>
          <a:p>
            <a:r>
              <a:rPr lang="en-US" sz="1200" kern="1200" dirty="0" smtClean="0">
                <a:solidFill>
                  <a:schemeClr val="tx1"/>
                </a:solidFill>
                <a:effectLst/>
                <a:latin typeface="+mn-lt"/>
                <a:ea typeface="+mn-ea"/>
                <a:cs typeface="+mn-cs"/>
              </a:rPr>
              <a:t>MT (</a:t>
            </a:r>
            <a:r>
              <a:rPr lang="en-US" sz="1200" kern="1200" dirty="0" err="1" smtClean="0">
                <a:solidFill>
                  <a:schemeClr val="tx1"/>
                </a:solidFill>
                <a:effectLst/>
                <a:latin typeface="+mn-lt"/>
                <a:ea typeface="+mn-ea"/>
                <a:cs typeface="+mn-cs"/>
              </a:rPr>
              <a:t>HiLine</a:t>
            </a:r>
            <a:r>
              <a:rPr lang="en-US" sz="1200" kern="1200" dirty="0" smtClean="0">
                <a:solidFill>
                  <a:schemeClr val="tx1"/>
                </a:solidFill>
                <a:effectLst/>
                <a:latin typeface="+mn-lt"/>
                <a:ea typeface="+mn-ea"/>
                <a:cs typeface="+mn-cs"/>
              </a:rPr>
              <a:t>) – ROD data not available online.</a:t>
            </a:r>
          </a:p>
          <a:p>
            <a:r>
              <a:rPr lang="en-US" sz="1200" kern="1200" dirty="0" smtClean="0">
                <a:solidFill>
                  <a:schemeClr val="tx1"/>
                </a:solidFill>
                <a:effectLst/>
                <a:latin typeface="+mn-lt"/>
                <a:ea typeface="+mn-ea"/>
                <a:cs typeface="+mn-cs"/>
              </a:rPr>
              <a:t>MT (Miles City) – ROD data not available online.</a:t>
            </a:r>
          </a:p>
          <a:p>
            <a:r>
              <a:rPr lang="en-US" sz="1200" kern="1200" dirty="0" smtClean="0">
                <a:solidFill>
                  <a:schemeClr val="tx1"/>
                </a:solidFill>
                <a:effectLst/>
                <a:latin typeface="+mn-lt"/>
                <a:ea typeface="+mn-ea"/>
                <a:cs typeface="+mn-cs"/>
              </a:rPr>
              <a:t>OR – FEIS  data </a:t>
            </a:r>
            <a:r>
              <a:rPr lang="en-US" sz="1200" u="sng" kern="1200" dirty="0" smtClean="0">
                <a:solidFill>
                  <a:schemeClr val="tx1"/>
                </a:solidFill>
                <a:effectLst/>
                <a:latin typeface="+mn-lt"/>
                <a:ea typeface="+mn-ea"/>
                <a:cs typeface="+mn-cs"/>
                <a:hlinkClick r:id="rId7"/>
              </a:rPr>
              <a:t>available online</a:t>
            </a:r>
            <a:r>
              <a:rPr lang="en-US" sz="1200" kern="1200" dirty="0" smtClean="0">
                <a:solidFill>
                  <a:schemeClr val="tx1"/>
                </a:solidFill>
                <a:effectLst/>
                <a:latin typeface="+mn-lt"/>
                <a:ea typeface="+mn-ea"/>
                <a:cs typeface="+mn-cs"/>
              </a:rPr>
              <a:t> and acquired. Need to confirm with BLM that no changes were made for the ROD or request official ROD data.</a:t>
            </a:r>
          </a:p>
          <a:p>
            <a:r>
              <a:rPr lang="en-US" sz="1200" kern="1200" dirty="0" smtClean="0">
                <a:solidFill>
                  <a:schemeClr val="tx1"/>
                </a:solidFill>
                <a:effectLst/>
                <a:latin typeface="+mn-lt"/>
                <a:ea typeface="+mn-ea"/>
                <a:cs typeface="+mn-cs"/>
              </a:rPr>
              <a:t>UT – ROD data </a:t>
            </a:r>
            <a:r>
              <a:rPr lang="en-US" sz="1200" u="sng" kern="1200" dirty="0" smtClean="0">
                <a:solidFill>
                  <a:schemeClr val="tx1"/>
                </a:solidFill>
                <a:effectLst/>
                <a:latin typeface="+mn-lt"/>
                <a:ea typeface="+mn-ea"/>
                <a:cs typeface="+mn-cs"/>
                <a:hlinkClick r:id="rId8"/>
              </a:rPr>
              <a:t>available online</a:t>
            </a:r>
            <a:r>
              <a:rPr lang="en-US" sz="1200" kern="1200" dirty="0" smtClean="0">
                <a:solidFill>
                  <a:schemeClr val="tx1"/>
                </a:solidFill>
                <a:effectLst/>
                <a:latin typeface="+mn-lt"/>
                <a:ea typeface="+mn-ea"/>
                <a:cs typeface="+mn-cs"/>
              </a:rPr>
              <a:t> and acquired.</a:t>
            </a:r>
          </a:p>
          <a:p>
            <a:r>
              <a:rPr lang="en-US" sz="1200" kern="1200" dirty="0" smtClean="0">
                <a:solidFill>
                  <a:schemeClr val="tx1"/>
                </a:solidFill>
                <a:effectLst/>
                <a:latin typeface="+mn-lt"/>
                <a:ea typeface="+mn-ea"/>
                <a:cs typeface="+mn-cs"/>
              </a:rPr>
              <a:t>WY – FEIS data available online for </a:t>
            </a:r>
            <a:r>
              <a:rPr lang="en-US" sz="1200" u="sng" kern="1200" dirty="0" smtClean="0">
                <a:solidFill>
                  <a:schemeClr val="tx1"/>
                </a:solidFill>
                <a:effectLst/>
                <a:latin typeface="+mn-lt"/>
                <a:ea typeface="+mn-ea"/>
                <a:cs typeface="+mn-cs"/>
                <a:hlinkClick r:id="rId9"/>
              </a:rPr>
              <a:t>Bighorn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a:rPr>
              <a:t>Buffalo</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11"/>
              </a:rPr>
              <a:t>9-Plan</a:t>
            </a:r>
            <a:r>
              <a:rPr lang="en-US" sz="1200" kern="1200" dirty="0" smtClean="0">
                <a:solidFill>
                  <a:schemeClr val="tx1"/>
                </a:solidFill>
                <a:effectLst/>
                <a:latin typeface="+mn-lt"/>
                <a:ea typeface="+mn-ea"/>
                <a:cs typeface="+mn-cs"/>
              </a:rPr>
              <a:t>. Need to confirm with BLM that no changes were made for the ROD or request official ROD data. </a:t>
            </a:r>
          </a:p>
          <a:p>
            <a:pPr marL="465886" lvl="1" indent="0">
              <a:buFont typeface="Arial" panose="020B0604020202020204" pitchFamily="34" charset="0"/>
              <a:buNone/>
            </a:pPr>
            <a:r>
              <a:rPr lang="en-US" dirty="0" err="1" smtClean="0"/>
              <a:t>eas</a:t>
            </a:r>
            <a:r>
              <a:rPr lang="en-US" dirty="0" smtClean="0"/>
              <a:t> (category 4).</a:t>
            </a:r>
          </a:p>
        </p:txBody>
      </p:sp>
      <p:sp>
        <p:nvSpPr>
          <p:cNvPr id="4" name="Slide Number Placeholder 3"/>
          <p:cNvSpPr>
            <a:spLocks noGrp="1"/>
          </p:cNvSpPr>
          <p:nvPr>
            <p:ph type="sldNum" sz="quarter" idx="10"/>
          </p:nvPr>
        </p:nvSpPr>
        <p:spPr/>
        <p:txBody>
          <a:bodyPr/>
          <a:lstStyle/>
          <a:p>
            <a:fld id="{3C5F9DCE-11BF-44CD-A61D-924E8ABDF287}" type="slidenum">
              <a:rPr lang="en-US" smtClean="0"/>
              <a:t>20</a:t>
            </a:fld>
            <a:endParaRPr lang="en-US"/>
          </a:p>
        </p:txBody>
      </p:sp>
    </p:spTree>
    <p:extLst>
      <p:ext uri="{BB962C8B-B14F-4D97-AF65-F5344CB8AC3E}">
        <p14:creationId xmlns:p14="http://schemas.microsoft.com/office/powerpoint/2010/main" val="403421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2</a:t>
            </a:fld>
            <a:endParaRPr lang="en-US"/>
          </a:p>
        </p:txBody>
      </p:sp>
    </p:spTree>
    <p:extLst>
      <p:ext uri="{BB962C8B-B14F-4D97-AF65-F5344CB8AC3E}">
        <p14:creationId xmlns:p14="http://schemas.microsoft.com/office/powerpoint/2010/main" val="23427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21</a:t>
            </a:fld>
            <a:endParaRPr lang="en-US"/>
          </a:p>
        </p:txBody>
      </p:sp>
    </p:spTree>
    <p:extLst>
      <p:ext uri="{BB962C8B-B14F-4D97-AF65-F5344CB8AC3E}">
        <p14:creationId xmlns:p14="http://schemas.microsoft.com/office/powerpoint/2010/main" val="2984242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22</a:t>
            </a:fld>
            <a:endParaRPr lang="en-US"/>
          </a:p>
        </p:txBody>
      </p:sp>
    </p:spTree>
    <p:extLst>
      <p:ext uri="{BB962C8B-B14F-4D97-AF65-F5344CB8AC3E}">
        <p14:creationId xmlns:p14="http://schemas.microsoft.com/office/powerpoint/2010/main" val="3011894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Species of Concern: </a:t>
            </a:r>
            <a:r>
              <a:rPr lang="en-US" dirty="0" smtClean="0"/>
              <a:t>Species of state and/or national conservation importance, including those vulnerable to extinction or those undergoing regional decline or other species requiring special management attention. Most states defined their Species of Concern list using State Wildlife Action Plan "Species of Greatest Conservation Need" and NatureServe conservation status rankings, and other criteria in some cases. Individual species are not depicted but the resources section of this site contains information specific to the </a:t>
            </a:r>
            <a:r>
              <a:rPr lang="en-US" sz="1200" u="none" strike="noStrike" kern="1200" dirty="0" smtClean="0">
                <a:solidFill>
                  <a:schemeClr val="tx1"/>
                </a:solidFill>
                <a:effectLst/>
                <a:latin typeface="+mn-lt"/>
                <a:ea typeface="+mn-ea"/>
                <a:cs typeface="+mn-cs"/>
                <a:hlinkClick r:id="rId3"/>
              </a:rPr>
              <a:t>Greater Sage Grouse</a:t>
            </a:r>
            <a:r>
              <a:rPr lang="en-US" dirty="0" smtClean="0"/>
              <a:t> and the </a:t>
            </a:r>
            <a:r>
              <a:rPr lang="en-US" sz="1200" u="none" strike="noStrike" kern="1200" dirty="0" smtClean="0">
                <a:solidFill>
                  <a:schemeClr val="tx1"/>
                </a:solidFill>
                <a:effectLst/>
                <a:latin typeface="+mn-lt"/>
                <a:ea typeface="+mn-ea"/>
                <a:cs typeface="+mn-cs"/>
                <a:hlinkClick r:id="rId4"/>
              </a:rPr>
              <a:t>Lesser Prairie Chicken</a:t>
            </a:r>
            <a:r>
              <a:rPr lang="en-US" dirty="0" smtClean="0"/>
              <a:t>.</a:t>
            </a:r>
          </a:p>
          <a:p>
            <a:endParaRPr lang="en-US" dirty="0" smtClean="0"/>
          </a:p>
          <a:p>
            <a:r>
              <a:rPr lang="en-US" b="1" dirty="0" smtClean="0"/>
              <a:t>Terrestrial Species of Concern</a:t>
            </a:r>
            <a:r>
              <a:rPr lang="en-US" dirty="0" smtClean="0"/>
              <a:t>: Species of state and/or national conservation importance that occur on land. May include birds, mammals, amphibians, reptiles, insects, plants and invertebrates.</a:t>
            </a:r>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23</a:t>
            </a:fld>
            <a:endParaRPr lang="en-US"/>
          </a:p>
        </p:txBody>
      </p:sp>
    </p:spTree>
    <p:extLst>
      <p:ext uri="{BB962C8B-B14F-4D97-AF65-F5344CB8AC3E}">
        <p14:creationId xmlns:p14="http://schemas.microsoft.com/office/powerpoint/2010/main" val="281617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Species of Concern: </a:t>
            </a:r>
            <a:r>
              <a:rPr lang="en-US" dirty="0" smtClean="0"/>
              <a:t>Species of state and/or national conservation importance, including those vulnerable to extinction or those undergoing regional decline or other species requiring special management attention. Most states defined their Species of Concern list using State Wildlife Action Plan "Species of Greatest Conservation Need" and NatureServe conservation status rankings, and other criteria in some cases. Individual species are not depicted but the resources section of this site contains information specific to the </a:t>
            </a:r>
            <a:r>
              <a:rPr lang="en-US" sz="1200" u="none" strike="noStrike" kern="1200" dirty="0" smtClean="0">
                <a:solidFill>
                  <a:schemeClr val="tx1"/>
                </a:solidFill>
                <a:effectLst/>
                <a:latin typeface="+mn-lt"/>
                <a:ea typeface="+mn-ea"/>
                <a:cs typeface="+mn-cs"/>
                <a:hlinkClick r:id="rId3"/>
              </a:rPr>
              <a:t>Greater Sage Grouse</a:t>
            </a:r>
            <a:r>
              <a:rPr lang="en-US" dirty="0" smtClean="0"/>
              <a:t> and the </a:t>
            </a:r>
            <a:r>
              <a:rPr lang="en-US" sz="1200" u="none" strike="noStrike" kern="1200" dirty="0" smtClean="0">
                <a:solidFill>
                  <a:schemeClr val="tx1"/>
                </a:solidFill>
                <a:effectLst/>
                <a:latin typeface="+mn-lt"/>
                <a:ea typeface="+mn-ea"/>
                <a:cs typeface="+mn-cs"/>
                <a:hlinkClick r:id="rId4"/>
              </a:rPr>
              <a:t>Lesser Prairie Chicken</a:t>
            </a:r>
            <a:r>
              <a:rPr lang="en-US" dirty="0" smtClean="0"/>
              <a:t>.</a:t>
            </a:r>
          </a:p>
          <a:p>
            <a:endParaRPr lang="en-US" dirty="0" smtClean="0"/>
          </a:p>
          <a:p>
            <a:r>
              <a:rPr lang="en-US" b="1" dirty="0" smtClean="0"/>
              <a:t>Terrestrial Species of Concern</a:t>
            </a:r>
            <a:r>
              <a:rPr lang="en-US" dirty="0" smtClean="0"/>
              <a:t>: Species of state and/or national conservation importance that occur on land. May include birds, mammals, amphibians, reptiles, insects, plants and invertebrates.</a:t>
            </a:r>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24</a:t>
            </a:fld>
            <a:endParaRPr lang="en-US"/>
          </a:p>
        </p:txBody>
      </p:sp>
    </p:spTree>
    <p:extLst>
      <p:ext uri="{BB962C8B-B14F-4D97-AF65-F5344CB8AC3E}">
        <p14:creationId xmlns:p14="http://schemas.microsoft.com/office/powerpoint/2010/main" val="3028976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25</a:t>
            </a:fld>
            <a:endParaRPr lang="en-US"/>
          </a:p>
        </p:txBody>
      </p:sp>
    </p:spTree>
    <p:extLst>
      <p:ext uri="{BB962C8B-B14F-4D97-AF65-F5344CB8AC3E}">
        <p14:creationId xmlns:p14="http://schemas.microsoft.com/office/powerpoint/2010/main" val="1176507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26</a:t>
            </a:fld>
            <a:endParaRPr lang="en-US"/>
          </a:p>
        </p:txBody>
      </p:sp>
    </p:spTree>
    <p:extLst>
      <p:ext uri="{BB962C8B-B14F-4D97-AF65-F5344CB8AC3E}">
        <p14:creationId xmlns:p14="http://schemas.microsoft.com/office/powerpoint/2010/main" val="2387292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27</a:t>
            </a:fld>
            <a:endParaRPr lang="en-US"/>
          </a:p>
        </p:txBody>
      </p:sp>
    </p:spTree>
    <p:extLst>
      <p:ext uri="{BB962C8B-B14F-4D97-AF65-F5344CB8AC3E}">
        <p14:creationId xmlns:p14="http://schemas.microsoft.com/office/powerpoint/2010/main" val="1605390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28</a:t>
            </a:fld>
            <a:endParaRPr lang="en-US"/>
          </a:p>
        </p:txBody>
      </p:sp>
    </p:spTree>
    <p:extLst>
      <p:ext uri="{BB962C8B-B14F-4D97-AF65-F5344CB8AC3E}">
        <p14:creationId xmlns:p14="http://schemas.microsoft.com/office/powerpoint/2010/main" val="270764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3</a:t>
            </a:fld>
            <a:endParaRPr lang="en-US"/>
          </a:p>
        </p:txBody>
      </p:sp>
    </p:spTree>
    <p:extLst>
      <p:ext uri="{BB962C8B-B14F-4D97-AF65-F5344CB8AC3E}">
        <p14:creationId xmlns:p14="http://schemas.microsoft.com/office/powerpoint/2010/main" val="161463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4</a:t>
            </a:fld>
            <a:endParaRPr lang="en-US"/>
          </a:p>
        </p:txBody>
      </p:sp>
    </p:spTree>
    <p:extLst>
      <p:ext uri="{BB962C8B-B14F-4D97-AF65-F5344CB8AC3E}">
        <p14:creationId xmlns:p14="http://schemas.microsoft.com/office/powerpoint/2010/main" val="196646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5</a:t>
            </a:fld>
            <a:endParaRPr lang="en-US"/>
          </a:p>
        </p:txBody>
      </p:sp>
    </p:spTree>
    <p:extLst>
      <p:ext uri="{BB962C8B-B14F-4D97-AF65-F5344CB8AC3E}">
        <p14:creationId xmlns:p14="http://schemas.microsoft.com/office/powerpoint/2010/main" val="100519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6</a:t>
            </a:fld>
            <a:endParaRPr lang="en-US"/>
          </a:p>
        </p:txBody>
      </p:sp>
    </p:spTree>
    <p:extLst>
      <p:ext uri="{BB962C8B-B14F-4D97-AF65-F5344CB8AC3E}">
        <p14:creationId xmlns:p14="http://schemas.microsoft.com/office/powerpoint/2010/main" val="247446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7</a:t>
            </a:fld>
            <a:endParaRPr lang="en-US"/>
          </a:p>
        </p:txBody>
      </p:sp>
    </p:spTree>
    <p:extLst>
      <p:ext uri="{BB962C8B-B14F-4D97-AF65-F5344CB8AC3E}">
        <p14:creationId xmlns:p14="http://schemas.microsoft.com/office/powerpoint/2010/main" val="48825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F9DCE-11BF-44CD-A61D-924E8ABDF287}" type="slidenum">
              <a:rPr lang="en-US" smtClean="0"/>
              <a:t>8</a:t>
            </a:fld>
            <a:endParaRPr lang="en-US"/>
          </a:p>
        </p:txBody>
      </p:sp>
    </p:spTree>
    <p:extLst>
      <p:ext uri="{BB962C8B-B14F-4D97-AF65-F5344CB8AC3E}">
        <p14:creationId xmlns:p14="http://schemas.microsoft.com/office/powerpoint/2010/main" val="117640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F9DCE-11BF-44CD-A61D-924E8ABDF287}" type="slidenum">
              <a:rPr lang="en-US" smtClean="0"/>
              <a:t>9</a:t>
            </a:fld>
            <a:endParaRPr lang="en-US"/>
          </a:p>
        </p:txBody>
      </p:sp>
    </p:spTree>
    <p:extLst>
      <p:ext uri="{BB962C8B-B14F-4D97-AF65-F5344CB8AC3E}">
        <p14:creationId xmlns:p14="http://schemas.microsoft.com/office/powerpoint/2010/main" val="3192172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63825"/>
            <a:ext cx="9144000" cy="1069975"/>
          </a:xfrm>
          <a:solidFill>
            <a:srgbClr val="1F9DAF"/>
          </a:solidFill>
        </p:spPr>
        <p:txBody>
          <a:bodyPr>
            <a:noAutofit/>
          </a:bodyPr>
          <a:lstStyle>
            <a:lvl1pPr>
              <a:defRPr sz="4400" baseline="0">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4648200"/>
            <a:ext cx="6400800" cy="12192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endParaRPr lang="en-US" dirty="0"/>
          </a:p>
        </p:txBody>
      </p:sp>
      <p:sp>
        <p:nvSpPr>
          <p:cNvPr id="5" name="Footer Placeholder 4"/>
          <p:cNvSpPr>
            <a:spLocks noGrp="1"/>
          </p:cNvSpPr>
          <p:nvPr>
            <p:ph type="ftr" sz="quarter" idx="11"/>
          </p:nvPr>
        </p:nvSpPr>
        <p:spPr>
          <a:xfrm>
            <a:off x="76200" y="6356350"/>
            <a:ext cx="90678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pic>
        <p:nvPicPr>
          <p:cNvPr id="4" name="Picture 2" descr="C:\Users\hrasmussen\Desktop\Projects_2\2014 Completed\WECC_Logo_NEW_topheavy.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00" y="457200"/>
            <a:ext cx="587829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78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rgbClr val="1F9DAF"/>
          </a:solidFill>
        </p:spPr>
        <p:txBody>
          <a:bodyPr/>
          <a:lstStyle>
            <a:lvl1pPr>
              <a:defRPr>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48600" y="-44116"/>
            <a:ext cx="8382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8"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Tree>
    <p:extLst>
      <p:ext uri="{BB962C8B-B14F-4D97-AF65-F5344CB8AC3E}">
        <p14:creationId xmlns:p14="http://schemas.microsoft.com/office/powerpoint/2010/main" val="2892412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rgbClr val="1F9DAF"/>
          </a:solidFill>
        </p:spPr>
        <p:txBody>
          <a:bodyPr/>
          <a:lstStyle>
            <a:lvl1pPr>
              <a:defRPr>
                <a:solidFill>
                  <a:schemeClr val="bg1"/>
                </a:solidFill>
              </a:defRPr>
            </a:lvl1pPr>
          </a:lstStyle>
          <a:p>
            <a:r>
              <a:rPr lang="en-US" dirty="0" smtClean="0"/>
              <a:t>Slide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772400" y="-44116"/>
            <a:ext cx="9144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8"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Tree>
    <p:extLst>
      <p:ext uri="{BB962C8B-B14F-4D97-AF65-F5344CB8AC3E}">
        <p14:creationId xmlns:p14="http://schemas.microsoft.com/office/powerpoint/2010/main" val="3512490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rgbClr val="1F9DAF"/>
          </a:solidFill>
        </p:spPr>
        <p:txBody>
          <a:bodyPr/>
          <a:lstStyle>
            <a:lvl1pPr>
              <a:defRPr>
                <a:solidFill>
                  <a:schemeClr val="bg1"/>
                </a:solidFill>
              </a:defRPr>
            </a:lvl1pPr>
          </a:lstStyle>
          <a:p>
            <a:r>
              <a:rPr lang="en-US" dirty="0" smtClean="0"/>
              <a:t>Slide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Block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baseline="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Block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7772400" y="-48126"/>
            <a:ext cx="9144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10"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Tree>
    <p:extLst>
      <p:ext uri="{BB962C8B-B14F-4D97-AF65-F5344CB8AC3E}">
        <p14:creationId xmlns:p14="http://schemas.microsoft.com/office/powerpoint/2010/main" val="9657016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rgbClr val="1F9DAF"/>
          </a:solidFill>
        </p:spPr>
        <p:txBody>
          <a:bodyPr/>
          <a:lstStyle>
            <a:lvl1pPr>
              <a:defRPr>
                <a:solidFill>
                  <a:schemeClr val="bg1"/>
                </a:solidFill>
              </a:defRPr>
            </a:lvl1pPr>
          </a:lstStyle>
          <a:p>
            <a:r>
              <a:rPr lang="en-US" dirty="0" smtClean="0"/>
              <a:t>Slide Title</a:t>
            </a:r>
            <a:endParaRPr lang="en-US" dirty="0"/>
          </a:p>
        </p:txBody>
      </p:sp>
      <p:sp>
        <p:nvSpPr>
          <p:cNvPr id="5" name="Slide Number Placeholder 4"/>
          <p:cNvSpPr>
            <a:spLocks noGrp="1"/>
          </p:cNvSpPr>
          <p:nvPr>
            <p:ph type="sldNum" sz="quarter" idx="12"/>
          </p:nvPr>
        </p:nvSpPr>
        <p:spPr>
          <a:xfrm>
            <a:off x="8077200" y="-48126"/>
            <a:ext cx="6096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6"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Tree>
    <p:extLst>
      <p:ext uri="{BB962C8B-B14F-4D97-AF65-F5344CB8AC3E}">
        <p14:creationId xmlns:p14="http://schemas.microsoft.com/office/powerpoint/2010/main" val="32727385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48600" y="-44115"/>
            <a:ext cx="8382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5"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Tree>
    <p:extLst>
      <p:ext uri="{BB962C8B-B14F-4D97-AF65-F5344CB8AC3E}">
        <p14:creationId xmlns:p14="http://schemas.microsoft.com/office/powerpoint/2010/main" val="1627034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800600"/>
            <a:ext cx="9144000" cy="566738"/>
          </a:xfrm>
          <a:solidFill>
            <a:srgbClr val="1F9DAF"/>
          </a:solidFill>
        </p:spPr>
        <p:txBody>
          <a:bodyPr anchor="b"/>
          <a:lstStyle>
            <a:lvl1pPr marL="1737360" algn="l">
              <a:defRPr sz="2000" b="1" baseline="0">
                <a:solidFill>
                  <a:schemeClr val="bg1"/>
                </a:solidFill>
              </a:defRPr>
            </a:lvl1pPr>
          </a:lstStyle>
          <a:p>
            <a:r>
              <a:rPr lang="en-US" dirty="0" smtClean="0"/>
              <a:t>Image Caption</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Description or Reference</a:t>
            </a:r>
          </a:p>
        </p:txBody>
      </p:sp>
      <p:sp>
        <p:nvSpPr>
          <p:cNvPr id="7" name="Slide Number Placeholder 6"/>
          <p:cNvSpPr>
            <a:spLocks noGrp="1"/>
          </p:cNvSpPr>
          <p:nvPr>
            <p:ph type="sldNum" sz="quarter" idx="12"/>
          </p:nvPr>
        </p:nvSpPr>
        <p:spPr>
          <a:xfrm>
            <a:off x="8153400" y="-52137"/>
            <a:ext cx="533400" cy="365125"/>
          </a:xfrm>
        </p:spPr>
        <p:txBody>
          <a:bodyPr/>
          <a:lstStyle>
            <a:lvl1pPr>
              <a:defRPr>
                <a:solidFill>
                  <a:schemeClr val="bg1">
                    <a:lumMod val="65000"/>
                  </a:schemeClr>
                </a:solidFill>
              </a:defRPr>
            </a:lvl1pPr>
          </a:lstStyle>
          <a:p>
            <a:fld id="{6AFF1EDF-FCF5-4DFF-A03E-6FA4E499A1C1}" type="slidenum">
              <a:rPr lang="en-US" smtClean="0"/>
              <a:pPr/>
              <a:t>‹#›</a:t>
            </a:fld>
            <a:endParaRPr lang="en-US" dirty="0"/>
          </a:p>
        </p:txBody>
      </p:sp>
      <p:sp>
        <p:nvSpPr>
          <p:cNvPr id="8"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Tree>
    <p:extLst>
      <p:ext uri="{BB962C8B-B14F-4D97-AF65-F5344CB8AC3E}">
        <p14:creationId xmlns:p14="http://schemas.microsoft.com/office/powerpoint/2010/main" val="33910111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356350"/>
            <a:ext cx="91440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
        <p:nvSpPr>
          <p:cNvPr id="8" name="Slide Number Placeholder 3"/>
          <p:cNvSpPr>
            <a:spLocks noGrp="1"/>
          </p:cNvSpPr>
          <p:nvPr>
            <p:ph type="sldNum" sz="quarter" idx="12"/>
          </p:nvPr>
        </p:nvSpPr>
        <p:spPr>
          <a:xfrm>
            <a:off x="7848600" y="-44115"/>
            <a:ext cx="838200" cy="365125"/>
          </a:xfrm>
        </p:spPr>
        <p:txBody>
          <a:bodyPr/>
          <a:lstStyle>
            <a:lvl1pPr>
              <a:defRPr>
                <a:solidFill>
                  <a:srgbClr val="4E514D"/>
                </a:solidFill>
              </a:defRPr>
            </a:lvl1pPr>
          </a:lstStyle>
          <a:p>
            <a:fld id="{6AFF1EDF-FCF5-4DFF-A03E-6FA4E499A1C1}" type="slidenum">
              <a:rPr lang="en-US" smtClean="0"/>
              <a:pPr/>
              <a:t>‹#›</a:t>
            </a:fld>
            <a:endParaRPr lang="en-US" dirty="0"/>
          </a:p>
        </p:txBody>
      </p:sp>
      <p:sp>
        <p:nvSpPr>
          <p:cNvPr id="10" name="Text Placeholder 9"/>
          <p:cNvSpPr>
            <a:spLocks noGrp="1"/>
          </p:cNvSpPr>
          <p:nvPr>
            <p:ph type="body" sz="quarter" idx="13"/>
          </p:nvPr>
        </p:nvSpPr>
        <p:spPr>
          <a:xfrm>
            <a:off x="1257300" y="2057400"/>
            <a:ext cx="6629400" cy="3505200"/>
          </a:xfrm>
        </p:spPr>
        <p:txBody>
          <a:bodyPr anchor="ctr">
            <a:noAutofit/>
          </a:bodyPr>
          <a:lstStyle>
            <a:lvl1pPr marL="0" indent="0" algn="ctr">
              <a:spcBef>
                <a:spcPts val="0"/>
              </a:spcBef>
              <a:buNone/>
              <a:defRPr b="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Click to edit Master text styles</a:t>
            </a:r>
          </a:p>
        </p:txBody>
      </p:sp>
      <p:sp>
        <p:nvSpPr>
          <p:cNvPr id="11" name="Title 1"/>
          <p:cNvSpPr>
            <a:spLocks noGrp="1"/>
          </p:cNvSpPr>
          <p:nvPr>
            <p:ph type="title" hasCustomPrompt="1"/>
          </p:nvPr>
        </p:nvSpPr>
        <p:spPr>
          <a:xfrm>
            <a:off x="0" y="274638"/>
            <a:ext cx="9144000" cy="1143000"/>
          </a:xfrm>
          <a:solidFill>
            <a:srgbClr val="1F9DAF"/>
          </a:solidFill>
        </p:spPr>
        <p:txBody>
          <a:bodyPr/>
          <a:lstStyle>
            <a:lvl1pPr>
              <a:defRPr baseline="0">
                <a:solidFill>
                  <a:schemeClr val="bg1"/>
                </a:solidFill>
              </a:defRPr>
            </a:lvl1pPr>
          </a:lstStyle>
          <a:p>
            <a:r>
              <a:rPr lang="en-US" dirty="0" smtClean="0"/>
              <a:t>Presenter Contact Information</a:t>
            </a:r>
            <a:endParaRPr lang="en-US" dirty="0"/>
          </a:p>
        </p:txBody>
      </p:sp>
    </p:spTree>
    <p:extLst>
      <p:ext uri="{BB962C8B-B14F-4D97-AF65-F5344CB8AC3E}">
        <p14:creationId xmlns:p14="http://schemas.microsoft.com/office/powerpoint/2010/main" val="275725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49425"/>
            <a:ext cx="9144000" cy="1069975"/>
          </a:xfrm>
          <a:solidFill>
            <a:srgbClr val="1F9DAF"/>
          </a:solidFill>
        </p:spPr>
        <p:txBody>
          <a:bodyPr>
            <a:noAutofit/>
          </a:bodyPr>
          <a:lstStyle>
            <a:lvl1pPr>
              <a:defRPr sz="4400" baseline="0">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371600" y="3733800"/>
            <a:ext cx="6400800" cy="12192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Presenter Name and Title</a:t>
            </a:r>
            <a:endParaRPr lang="en-US" dirty="0"/>
          </a:p>
        </p:txBody>
      </p:sp>
      <p:sp>
        <p:nvSpPr>
          <p:cNvPr id="5" name="Footer Placeholder 4"/>
          <p:cNvSpPr>
            <a:spLocks noGrp="1"/>
          </p:cNvSpPr>
          <p:nvPr>
            <p:ph type="ftr" sz="quarter" idx="11"/>
          </p:nvPr>
        </p:nvSpPr>
        <p:spPr>
          <a:xfrm>
            <a:off x="76200" y="6356350"/>
            <a:ext cx="9067800" cy="365125"/>
          </a:xfrm>
        </p:spPr>
        <p:txBody>
          <a:bodyPr/>
          <a:lstStyle>
            <a:lvl1pPr>
              <a:defRPr cap="small" spc="1400" baseline="0">
                <a:solidFill>
                  <a:srgbClr val="1F9DAF"/>
                </a:solidFill>
              </a:defRPr>
            </a:lvl1pPr>
          </a:lstStyle>
          <a:p>
            <a:r>
              <a:rPr lang="en-US" dirty="0" smtClean="0"/>
              <a:t>Western Electricity Coordinating Council</a:t>
            </a:r>
            <a:endParaRPr lang="en-US" dirty="0"/>
          </a:p>
        </p:txBody>
      </p:sp>
    </p:spTree>
    <p:extLst>
      <p:ext uri="{BB962C8B-B14F-4D97-AF65-F5344CB8AC3E}">
        <p14:creationId xmlns:p14="http://schemas.microsoft.com/office/powerpoint/2010/main" val="2967227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Western Electricity Coordinating Council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F1EDF-FCF5-4DFF-A03E-6FA4E499A1C1}" type="slidenum">
              <a:rPr lang="en-US" smtClean="0"/>
              <a:t>‹#›</a:t>
            </a:fld>
            <a:endParaRPr lang="en-US"/>
          </a:p>
        </p:txBody>
      </p:sp>
    </p:spTree>
    <p:extLst>
      <p:ext uri="{BB962C8B-B14F-4D97-AF65-F5344CB8AC3E}">
        <p14:creationId xmlns:p14="http://schemas.microsoft.com/office/powerpoint/2010/main" val="194322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ecc.org/Reliability/WECC-Environmental-Data-Quality-Protocol.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aws-lois.justice.gc.ca/eng/regulations/SOR-2013-202/page-1.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araregistry.gc.ca/default.asp?lang=En&amp;n=8BB77EC2-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5538"/>
            <a:ext cx="9144000" cy="1446550"/>
          </a:xfrm>
        </p:spPr>
        <p:txBody>
          <a:bodyPr>
            <a:spAutoFit/>
          </a:bodyPr>
          <a:lstStyle/>
          <a:p>
            <a:r>
              <a:rPr lang="en-US" dirty="0" smtClean="0"/>
              <a:t>Environmental and Cultural Data Products </a:t>
            </a:r>
            <a:endParaRPr lang="en-US" dirty="0"/>
          </a:p>
        </p:txBody>
      </p:sp>
      <p:sp>
        <p:nvSpPr>
          <p:cNvPr id="3" name="Subtitle 2"/>
          <p:cNvSpPr>
            <a:spLocks noGrp="1"/>
          </p:cNvSpPr>
          <p:nvPr>
            <p:ph type="subTitle" idx="1"/>
          </p:nvPr>
        </p:nvSpPr>
        <p:spPr>
          <a:xfrm>
            <a:off x="1371600" y="3952625"/>
            <a:ext cx="6400800" cy="1975926"/>
          </a:xfrm>
        </p:spPr>
        <p:txBody>
          <a:bodyPr anchor="ctr" anchorCtr="0">
            <a:spAutoFit/>
          </a:bodyPr>
          <a:lstStyle/>
          <a:p>
            <a:r>
              <a:rPr lang="en-US" sz="3600" dirty="0" smtClean="0"/>
              <a:t>Environmental Data Work Group</a:t>
            </a:r>
          </a:p>
          <a:p>
            <a:r>
              <a:rPr lang="en-US" sz="2400" i="1" dirty="0" smtClean="0"/>
              <a:t>July </a:t>
            </a:r>
            <a:r>
              <a:rPr lang="en-US" sz="2400" i="1" dirty="0" smtClean="0"/>
              <a:t>22, </a:t>
            </a:r>
            <a:r>
              <a:rPr lang="en-US" sz="2400" i="1" dirty="0" smtClean="0"/>
              <a:t>2016</a:t>
            </a:r>
          </a:p>
          <a:p>
            <a:r>
              <a:rPr lang="en-US" sz="2400" dirty="0" smtClean="0"/>
              <a:t>Nathan Wagoner, ICF</a:t>
            </a:r>
          </a:p>
          <a:p>
            <a:r>
              <a:rPr lang="en-US" sz="2400" dirty="0" smtClean="0"/>
              <a:t>Dan Moreno, ICF</a:t>
            </a:r>
            <a:endParaRPr lang="en-US" sz="2400"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1310029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EDWG Survey: </a:t>
            </a:r>
            <a:r>
              <a:rPr lang="en-US" dirty="0" smtClean="0"/>
              <a:t>Desire for New Features</a:t>
            </a:r>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sp>
        <p:nvSpPr>
          <p:cNvPr id="7" name="TextBox 6"/>
          <p:cNvSpPr txBox="1"/>
          <p:nvPr/>
        </p:nvSpPr>
        <p:spPr>
          <a:xfrm>
            <a:off x="533400" y="5208708"/>
            <a:ext cx="5410200" cy="369332"/>
          </a:xfrm>
          <a:prstGeom prst="rect">
            <a:avLst/>
          </a:prstGeom>
          <a:noFill/>
        </p:spPr>
        <p:txBody>
          <a:bodyPr wrap="square" rtlCol="0">
            <a:spAutoFit/>
          </a:bodyPr>
          <a:lstStyle/>
          <a:p>
            <a:r>
              <a:rPr lang="en-US" i="1" dirty="0" smtClean="0"/>
              <a:t>1 Low Importance/ 5 Highly Important</a:t>
            </a:r>
            <a:endParaRPr lang="en-US" i="1" dirty="0"/>
          </a:p>
        </p:txBody>
      </p:sp>
      <p:graphicFrame>
        <p:nvGraphicFramePr>
          <p:cNvPr id="8" name="Table 7"/>
          <p:cNvGraphicFramePr>
            <a:graphicFrameLocks noGrp="1"/>
          </p:cNvGraphicFramePr>
          <p:nvPr>
            <p:extLst>
              <p:ext uri="{D42A27DB-BD31-4B8C-83A1-F6EECF244321}">
                <p14:modId xmlns:p14="http://schemas.microsoft.com/office/powerpoint/2010/main" val="2655954616"/>
              </p:ext>
            </p:extLst>
          </p:nvPr>
        </p:nvGraphicFramePr>
        <p:xfrm>
          <a:off x="533400" y="1710112"/>
          <a:ext cx="8077200" cy="3498596"/>
        </p:xfrm>
        <a:graphic>
          <a:graphicData uri="http://schemas.openxmlformats.org/drawingml/2006/table">
            <a:tbl>
              <a:tblPr firstRow="1" bandRow="1">
                <a:tableStyleId>{5C22544A-7EE6-4342-B048-85BDC9FD1C3A}</a:tableStyleId>
              </a:tblPr>
              <a:tblGrid>
                <a:gridCol w="6324600"/>
                <a:gridCol w="1752600"/>
              </a:tblGrid>
              <a:tr h="370840">
                <a:tc gridSpan="2">
                  <a:txBody>
                    <a:bodyPr/>
                    <a:lstStyle/>
                    <a:p>
                      <a:r>
                        <a:rPr lang="en-US" sz="1800" u="none" strike="noStrike" dirty="0" smtClean="0">
                          <a:effectLst/>
                        </a:rPr>
                        <a:t>How important to you is the following NEW POTENTIAL</a:t>
                      </a:r>
                      <a:r>
                        <a:rPr lang="en-US" sz="1800" u="none" strike="noStrike" baseline="0" dirty="0" smtClean="0">
                          <a:effectLst/>
                        </a:rPr>
                        <a:t> </a:t>
                      </a:r>
                      <a:r>
                        <a:rPr lang="en-US" sz="1800" u="none" strike="noStrike" dirty="0" smtClean="0">
                          <a:effectLst/>
                        </a:rPr>
                        <a:t>functionality?</a:t>
                      </a:r>
                      <a:endParaRPr lang="en-US" sz="1800" dirty="0"/>
                    </a:p>
                  </a:txBody>
                  <a:tcPr/>
                </a:tc>
                <a:tc hMerge="1">
                  <a:txBody>
                    <a:bodyPr/>
                    <a:lstStyle/>
                    <a:p>
                      <a:endParaRPr lang="en-US" sz="1800" dirty="0"/>
                    </a:p>
                  </a:txBody>
                  <a:tcPr/>
                </a:tc>
              </a:tr>
              <a:tr h="370840">
                <a:tc>
                  <a:txBody>
                    <a:bodyPr/>
                    <a:lstStyle/>
                    <a:p>
                      <a:r>
                        <a:rPr lang="en-US" sz="1800" b="1" dirty="0" smtClean="0"/>
                        <a:t>Potential</a:t>
                      </a:r>
                      <a:r>
                        <a:rPr lang="en-US" sz="1800" b="1" baseline="0" dirty="0" smtClean="0"/>
                        <a:t> </a:t>
                      </a:r>
                      <a:r>
                        <a:rPr lang="en-US" sz="1800" b="1" baseline="0" dirty="0" smtClean="0"/>
                        <a:t>Function</a:t>
                      </a:r>
                      <a:endParaRPr lang="en-US" sz="1800" b="1" dirty="0"/>
                    </a:p>
                  </a:txBody>
                  <a:tcPr/>
                </a:tc>
                <a:tc>
                  <a:txBody>
                    <a:bodyPr/>
                    <a:lstStyle/>
                    <a:p>
                      <a:pPr algn="ctr" fontAlgn="ctr"/>
                      <a:r>
                        <a:rPr lang="en-US" sz="1800" b="1" u="none" strike="noStrike" dirty="0">
                          <a:effectLst/>
                        </a:rPr>
                        <a:t>Rating Average</a:t>
                      </a:r>
                      <a:endParaRPr lang="en-US" sz="1800" b="1" i="0" u="none" strike="noStrike" dirty="0">
                        <a:solidFill>
                          <a:srgbClr val="000000"/>
                        </a:solidFill>
                        <a:effectLst/>
                        <a:latin typeface="Microsoft Sans Serif" panose="020B0604020202020204" pitchFamily="34" charset="0"/>
                      </a:endParaRPr>
                    </a:p>
                  </a:txBody>
                  <a:tcPr marL="8252" marR="8252" marT="8252"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Change voltage type and class (AC/DC) against which capital cost is calculated.</a:t>
                      </a:r>
                    </a:p>
                  </a:txBody>
                  <a:tcPr marL="9525" marR="9525" marT="9525" marB="0" anchor="b"/>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4.33</a:t>
                      </a:r>
                    </a:p>
                  </a:txBody>
                  <a:tcPr marL="9525" marR="9525" marT="9525"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Pick two end points and have the system draw (optimize for) the least capital (or mitigation cost) route.</a:t>
                      </a:r>
                    </a:p>
                  </a:txBody>
                  <a:tcPr marL="9525" marR="9525" marT="9525" marB="0" anchor="b"/>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4.08</a:t>
                      </a:r>
                    </a:p>
                  </a:txBody>
                  <a:tcPr marL="9525" marR="9525" marT="9525"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Pick two end points and have the system draw (optimize for) the lowest environmental risk route.</a:t>
                      </a:r>
                    </a:p>
                  </a:txBody>
                  <a:tcPr marL="9525" marR="9525" marT="9525" marB="0" anchor="b"/>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3.92</a:t>
                      </a:r>
                    </a:p>
                  </a:txBody>
                  <a:tcPr marL="9525" marR="9525" marT="9525"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Sketch a line and have the system create a potential "corridor"</a:t>
                      </a:r>
                    </a:p>
                  </a:txBody>
                  <a:tcPr marL="9525" marR="9525" marT="9525" marB="0" anchor="b"/>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3.78</a:t>
                      </a:r>
                    </a:p>
                  </a:txBody>
                  <a:tcPr marL="9525" marR="9525" marT="9525"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Upload other data layers (e.g., survey locations, energy facilities) and have them appear in the online map.</a:t>
                      </a:r>
                    </a:p>
                  </a:txBody>
                  <a:tcPr marL="9525" marR="9525" marT="9525" marB="0" anchor="b"/>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3.67</a:t>
                      </a:r>
                    </a:p>
                  </a:txBody>
                  <a:tcPr marL="9525" marR="9525" marT="9525" marB="0" anchor="ctr"/>
                </a:tc>
              </a:tr>
            </a:tbl>
          </a:graphicData>
        </a:graphic>
      </p:graphicFrame>
    </p:spTree>
    <p:extLst>
      <p:ext uri="{BB962C8B-B14F-4D97-AF65-F5344CB8AC3E}">
        <p14:creationId xmlns:p14="http://schemas.microsoft.com/office/powerpoint/2010/main" val="420685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EDWG Survey: </a:t>
            </a:r>
            <a:r>
              <a:rPr lang="en-US" dirty="0" smtClean="0"/>
              <a:t>Desire for New Features</a:t>
            </a:r>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sp>
        <p:nvSpPr>
          <p:cNvPr id="7" name="TextBox 6"/>
          <p:cNvSpPr txBox="1"/>
          <p:nvPr/>
        </p:nvSpPr>
        <p:spPr>
          <a:xfrm>
            <a:off x="533400" y="4564584"/>
            <a:ext cx="5410200" cy="369332"/>
          </a:xfrm>
          <a:prstGeom prst="rect">
            <a:avLst/>
          </a:prstGeom>
          <a:noFill/>
        </p:spPr>
        <p:txBody>
          <a:bodyPr wrap="square" rtlCol="0">
            <a:spAutoFit/>
          </a:bodyPr>
          <a:lstStyle/>
          <a:p>
            <a:r>
              <a:rPr lang="en-US" i="1" dirty="0" smtClean="0"/>
              <a:t>1 Low Importance/ 5 Highly Important</a:t>
            </a:r>
            <a:endParaRPr lang="en-US" i="1" dirty="0"/>
          </a:p>
        </p:txBody>
      </p:sp>
      <p:graphicFrame>
        <p:nvGraphicFramePr>
          <p:cNvPr id="8" name="Table 7"/>
          <p:cNvGraphicFramePr>
            <a:graphicFrameLocks noGrp="1"/>
          </p:cNvGraphicFramePr>
          <p:nvPr>
            <p:extLst>
              <p:ext uri="{D42A27DB-BD31-4B8C-83A1-F6EECF244321}">
                <p14:modId xmlns:p14="http://schemas.microsoft.com/office/powerpoint/2010/main" val="1408228734"/>
              </p:ext>
            </p:extLst>
          </p:nvPr>
        </p:nvGraphicFramePr>
        <p:xfrm>
          <a:off x="533400" y="1701558"/>
          <a:ext cx="8077200" cy="2863026"/>
        </p:xfrm>
        <a:graphic>
          <a:graphicData uri="http://schemas.openxmlformats.org/drawingml/2006/table">
            <a:tbl>
              <a:tblPr firstRow="1" bandRow="1">
                <a:tableStyleId>{5C22544A-7EE6-4342-B048-85BDC9FD1C3A}</a:tableStyleId>
              </a:tblPr>
              <a:tblGrid>
                <a:gridCol w="6324600"/>
                <a:gridCol w="1752600"/>
              </a:tblGrid>
              <a:tr h="370840">
                <a:tc gridSpan="2">
                  <a:txBody>
                    <a:bodyPr/>
                    <a:lstStyle/>
                    <a:p>
                      <a:r>
                        <a:rPr lang="en-US" sz="1800" u="none" strike="noStrike" dirty="0" smtClean="0">
                          <a:effectLst/>
                        </a:rPr>
                        <a:t>How important to you is the following NEW POTENTIAL</a:t>
                      </a:r>
                      <a:r>
                        <a:rPr lang="en-US" sz="1800" u="none" strike="noStrike" baseline="0" dirty="0" smtClean="0">
                          <a:effectLst/>
                        </a:rPr>
                        <a:t> </a:t>
                      </a:r>
                      <a:r>
                        <a:rPr lang="en-US" sz="1800" u="none" strike="noStrike" dirty="0" smtClean="0">
                          <a:effectLst/>
                        </a:rPr>
                        <a:t>functionality?</a:t>
                      </a:r>
                      <a:endParaRPr lang="en-US" sz="1800" dirty="0"/>
                    </a:p>
                  </a:txBody>
                  <a:tcPr/>
                </a:tc>
                <a:tc hMerge="1">
                  <a:txBody>
                    <a:bodyPr/>
                    <a:lstStyle/>
                    <a:p>
                      <a:endParaRPr lang="en-US" sz="1800" dirty="0"/>
                    </a:p>
                  </a:txBody>
                  <a:tcPr/>
                </a:tc>
              </a:tr>
              <a:tr h="370840">
                <a:tc>
                  <a:txBody>
                    <a:bodyPr/>
                    <a:lstStyle/>
                    <a:p>
                      <a:r>
                        <a:rPr lang="en-US" sz="1800" b="1" dirty="0" smtClean="0"/>
                        <a:t>Potential</a:t>
                      </a:r>
                      <a:r>
                        <a:rPr lang="en-US" sz="1800" b="1" baseline="0" dirty="0" smtClean="0"/>
                        <a:t> Data</a:t>
                      </a:r>
                      <a:endParaRPr lang="en-US" sz="1800" b="1" dirty="0"/>
                    </a:p>
                  </a:txBody>
                  <a:tcPr/>
                </a:tc>
                <a:tc>
                  <a:txBody>
                    <a:bodyPr/>
                    <a:lstStyle/>
                    <a:p>
                      <a:pPr algn="ctr" fontAlgn="ctr"/>
                      <a:r>
                        <a:rPr lang="en-US" sz="1800" b="1" u="none" strike="noStrike" dirty="0">
                          <a:effectLst/>
                        </a:rPr>
                        <a:t>Rating Average</a:t>
                      </a:r>
                      <a:endParaRPr lang="en-US" sz="1800" b="1" i="0" u="none" strike="noStrike" dirty="0">
                        <a:solidFill>
                          <a:srgbClr val="000000"/>
                        </a:solidFill>
                        <a:effectLst/>
                        <a:latin typeface="Microsoft Sans Serif" panose="020B0604020202020204" pitchFamily="34" charset="0"/>
                      </a:endParaRPr>
                    </a:p>
                  </a:txBody>
                  <a:tcPr marL="8252" marR="8252" marT="8252"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Report the risk classes and area types that occur within the buffer zone described above.</a:t>
                      </a:r>
                    </a:p>
                  </a:txBody>
                  <a:tcPr marL="9525" marR="9525" marT="9525" marB="0" anchor="b"/>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3.56</a:t>
                      </a:r>
                    </a:p>
                  </a:txBody>
                  <a:tcPr marL="9525" marR="9525" marT="9525"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"Redline" a map with comments and collaborate with others within my organization in a secure environment.</a:t>
                      </a:r>
                    </a:p>
                  </a:txBody>
                  <a:tcPr marL="9525" marR="9525" marT="9525" marB="0" anchor="b"/>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3.56</a:t>
                      </a:r>
                    </a:p>
                  </a:txBody>
                  <a:tcPr marL="9525" marR="9525" marT="9525"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Calculate mitigation costs from a sketched transmission line.</a:t>
                      </a:r>
                    </a:p>
                  </a:txBody>
                  <a:tcPr marL="9525" marR="9525" marT="9525" marB="0" anchor="b"/>
                </a:tc>
                <a:tc>
                  <a: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3.50</a:t>
                      </a:r>
                    </a:p>
                  </a:txBody>
                  <a:tcPr marL="9525" marR="9525" marT="9525" marB="0" anchor="ctr"/>
                </a:tc>
              </a:tr>
              <a:tr h="3708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Upload my organization's transmission line data and have them appear in the online map.</a:t>
                      </a:r>
                    </a:p>
                  </a:txBody>
                  <a:tcPr marL="9525" marR="9525" marT="9525" marB="0" anchor="b"/>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3.42</a:t>
                      </a:r>
                    </a:p>
                  </a:txBody>
                  <a:tcPr marL="9525" marR="9525" marT="9525" marB="0" anchor="ctr"/>
                </a:tc>
              </a:tr>
            </a:tbl>
          </a:graphicData>
        </a:graphic>
      </p:graphicFrame>
    </p:spTree>
    <p:extLst>
      <p:ext uri="{BB962C8B-B14F-4D97-AF65-F5344CB8AC3E}">
        <p14:creationId xmlns:p14="http://schemas.microsoft.com/office/powerpoint/2010/main" val="1848192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EDWG </a:t>
            </a:r>
            <a:r>
              <a:rPr lang="en-US" dirty="0" smtClean="0"/>
              <a:t>Survey: Decision Points</a:t>
            </a:r>
            <a:endParaRPr lang="en-US" dirty="0"/>
          </a:p>
        </p:txBody>
      </p:sp>
      <p:sp>
        <p:nvSpPr>
          <p:cNvPr id="3" name="Content Placeholder 2"/>
          <p:cNvSpPr>
            <a:spLocks noGrp="1"/>
          </p:cNvSpPr>
          <p:nvPr>
            <p:ph idx="1"/>
          </p:nvPr>
        </p:nvSpPr>
        <p:spPr>
          <a:xfrm>
            <a:off x="457200" y="2343943"/>
            <a:ext cx="3733800" cy="4525963"/>
          </a:xfrm>
        </p:spPr>
        <p:txBody>
          <a:bodyPr/>
          <a:lstStyle/>
          <a:p>
            <a:pPr marL="0" indent="0">
              <a:buNone/>
            </a:pPr>
            <a:r>
              <a:rPr lang="en-US" dirty="0" smtClean="0"/>
              <a:t>Does the EDWG recommend WECC consider adding new Data Sets or Data Viewer Features? </a:t>
            </a:r>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087688"/>
            <a:ext cx="3810000" cy="3038475"/>
          </a:xfrm>
          <a:prstGeom prst="rect">
            <a:avLst/>
          </a:prstGeom>
        </p:spPr>
      </p:pic>
    </p:spTree>
    <p:extLst>
      <p:ext uri="{BB962C8B-B14F-4D97-AF65-F5344CB8AC3E}">
        <p14:creationId xmlns:p14="http://schemas.microsoft.com/office/powerpoint/2010/main" val="237345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9425"/>
            <a:ext cx="9144000" cy="1527175"/>
          </a:xfrm>
        </p:spPr>
        <p:txBody>
          <a:bodyPr/>
          <a:lstStyle/>
          <a:p>
            <a:r>
              <a:rPr lang="en-US" dirty="0"/>
              <a:t>Environmental Data </a:t>
            </a:r>
            <a:r>
              <a:rPr lang="en-US" dirty="0" smtClean="0"/>
              <a:t>Set Update</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3254160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Data Set Update</a:t>
            </a:r>
            <a:endParaRPr lang="en-US" dirty="0"/>
          </a:p>
        </p:txBody>
      </p:sp>
      <p:sp>
        <p:nvSpPr>
          <p:cNvPr id="5" name="Content Placeholder 4"/>
          <p:cNvSpPr>
            <a:spLocks noGrp="1"/>
          </p:cNvSpPr>
          <p:nvPr>
            <p:ph idx="1"/>
          </p:nvPr>
        </p:nvSpPr>
        <p:spPr/>
        <p:txBody>
          <a:bodyPr>
            <a:normAutofit lnSpcReduction="10000"/>
          </a:bodyPr>
          <a:lstStyle/>
          <a:p>
            <a:pPr marL="0" lvl="1" indent="0">
              <a:buNone/>
            </a:pPr>
            <a:endParaRPr lang="en-US" dirty="0" smtClean="0"/>
          </a:p>
          <a:p>
            <a:pPr marL="0" lvl="1" indent="0">
              <a:buNone/>
            </a:pPr>
            <a:r>
              <a:rPr lang="en-US" dirty="0" smtClean="0"/>
              <a:t>Objectives:   </a:t>
            </a:r>
          </a:p>
          <a:p>
            <a:pPr marL="514350" lvl="1" indent="-514350">
              <a:buAutoNum type="arabicPeriod"/>
            </a:pPr>
            <a:r>
              <a:rPr lang="en-US" dirty="0" smtClean="0"/>
              <a:t>Identify and obtain any </a:t>
            </a:r>
            <a:r>
              <a:rPr lang="en-US" u="sng" dirty="0" smtClean="0"/>
              <a:t>updates</a:t>
            </a:r>
            <a:r>
              <a:rPr lang="en-US" dirty="0" smtClean="0"/>
              <a:t> or </a:t>
            </a:r>
            <a:r>
              <a:rPr lang="en-US" u="sng" dirty="0" smtClean="0"/>
              <a:t>additions</a:t>
            </a:r>
            <a:r>
              <a:rPr lang="en-US" dirty="0" smtClean="0"/>
              <a:t> to the Preferred Data Sets that contribute to the calculation of environmental risk class (1-4).</a:t>
            </a:r>
          </a:p>
          <a:p>
            <a:pPr marL="514350" lvl="1" indent="-514350">
              <a:buAutoNum type="arabicPeriod"/>
            </a:pPr>
            <a:r>
              <a:rPr lang="en-US" dirty="0" smtClean="0"/>
              <a:t>Apply these new data sets to the calculation of updated risk classes (update and run the models).</a:t>
            </a:r>
          </a:p>
          <a:p>
            <a:pPr marL="514350" lvl="1" indent="-514350">
              <a:buAutoNum type="arabicPeriod"/>
            </a:pPr>
            <a:r>
              <a:rPr lang="en-US" dirty="0" smtClean="0"/>
              <a:t>Publish the updated risk classes.</a:t>
            </a:r>
          </a:p>
          <a:p>
            <a:pPr marL="742950" lvl="2" indent="-342900">
              <a:buFontTx/>
              <a:buChar char="-"/>
            </a:pPr>
            <a:r>
              <a:rPr lang="en-US" dirty="0" smtClean="0"/>
              <a:t>Downloadable shapefile</a:t>
            </a:r>
          </a:p>
          <a:p>
            <a:pPr marL="742950" lvl="2" indent="-342900">
              <a:buFontTx/>
              <a:buChar char="-"/>
            </a:pPr>
            <a:r>
              <a:rPr lang="en-US" dirty="0" smtClean="0"/>
              <a:t>Environmental and Cultural Data Viewers</a:t>
            </a:r>
          </a:p>
          <a:p>
            <a:pPr marL="0" lvl="1" indent="0">
              <a:buNone/>
            </a:pPr>
            <a:endParaRPr lang="en-US" u="sng" dirty="0"/>
          </a:p>
        </p:txBody>
      </p:sp>
      <p:sp>
        <p:nvSpPr>
          <p:cNvPr id="3" name="Slide Number Placeholder 2"/>
          <p:cNvSpPr>
            <a:spLocks noGrp="1"/>
          </p:cNvSpPr>
          <p:nvPr>
            <p:ph type="sldNum" sz="quarter" idx="12"/>
          </p:nvPr>
        </p:nvSpPr>
        <p:spPr/>
        <p:txBody>
          <a:bodyPr/>
          <a:lstStyle/>
          <a:p>
            <a:fld id="{6AFF1EDF-FCF5-4DFF-A03E-6FA4E499A1C1}" type="slidenum">
              <a:rPr lang="en-US" smtClean="0"/>
              <a:pPr/>
              <a:t>14</a:t>
            </a:fld>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60450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Data Set Update</a:t>
            </a:r>
            <a:endParaRPr lang="en-US" dirty="0"/>
          </a:p>
        </p:txBody>
      </p:sp>
      <p:sp>
        <p:nvSpPr>
          <p:cNvPr id="5" name="Content Placeholder 4"/>
          <p:cNvSpPr>
            <a:spLocks noGrp="1"/>
          </p:cNvSpPr>
          <p:nvPr>
            <p:ph idx="1"/>
          </p:nvPr>
        </p:nvSpPr>
        <p:spPr/>
        <p:txBody>
          <a:bodyPr>
            <a:normAutofit/>
          </a:bodyPr>
          <a:lstStyle/>
          <a:p>
            <a:pPr marL="0" lvl="1" indent="0">
              <a:buNone/>
            </a:pPr>
            <a:r>
              <a:rPr lang="en-US" sz="2400" b="1" u="sng" dirty="0" smtClean="0"/>
              <a:t>Methods</a:t>
            </a:r>
          </a:p>
          <a:p>
            <a:pPr marL="0" lvl="1" indent="0">
              <a:buNone/>
            </a:pPr>
            <a:r>
              <a:rPr lang="en-US" sz="2400" i="1" dirty="0" smtClean="0"/>
              <a:t>completed:</a:t>
            </a:r>
          </a:p>
          <a:p>
            <a:pPr marL="514350" indent="-514350">
              <a:buAutoNum type="arabicPeriod"/>
              <a:tabLst>
                <a:tab pos="520700" algn="l"/>
              </a:tabLst>
            </a:pPr>
            <a:r>
              <a:rPr lang="en-US" sz="2400" dirty="0" smtClean="0"/>
              <a:t>Check the source of each Preferred Data Set</a:t>
            </a:r>
          </a:p>
          <a:p>
            <a:pPr marL="514350" lvl="1" indent="-514350">
              <a:buNone/>
              <a:tabLst>
                <a:tab pos="520700" algn="l"/>
              </a:tabLst>
            </a:pPr>
            <a:r>
              <a:rPr lang="en-US" sz="2400" dirty="0" smtClean="0"/>
              <a:t>2.    Where needed, download and view the data to identify if changes occurred</a:t>
            </a:r>
          </a:p>
          <a:p>
            <a:pPr marL="514350" lvl="1" indent="-514350">
              <a:buAutoNum type="arabicPeriod" startAt="3"/>
              <a:tabLst>
                <a:tab pos="520700" algn="l"/>
              </a:tabLst>
            </a:pPr>
            <a:r>
              <a:rPr lang="en-US" sz="2400" dirty="0" smtClean="0"/>
              <a:t>Download and log each updated data set; run </a:t>
            </a:r>
            <a:r>
              <a:rPr lang="en-US" sz="2400" dirty="0" smtClean="0">
                <a:hlinkClick r:id="rId3"/>
              </a:rPr>
              <a:t>Data Quality Protocol </a:t>
            </a:r>
            <a:r>
              <a:rPr lang="en-US" sz="2400" dirty="0" smtClean="0"/>
              <a:t>to assess fitness-for-use</a:t>
            </a:r>
          </a:p>
          <a:p>
            <a:pPr marL="457200" lvl="1" indent="-457200">
              <a:buAutoNum type="arabicPeriod" startAt="4"/>
            </a:pPr>
            <a:endParaRPr lang="en-US" sz="2400" dirty="0"/>
          </a:p>
        </p:txBody>
      </p:sp>
      <p:sp>
        <p:nvSpPr>
          <p:cNvPr id="3" name="Slide Number Placeholder 2"/>
          <p:cNvSpPr>
            <a:spLocks noGrp="1"/>
          </p:cNvSpPr>
          <p:nvPr>
            <p:ph type="sldNum" sz="quarter" idx="12"/>
          </p:nvPr>
        </p:nvSpPr>
        <p:spPr/>
        <p:txBody>
          <a:bodyPr/>
          <a:lstStyle/>
          <a:p>
            <a:fld id="{6AFF1EDF-FCF5-4DFF-A03E-6FA4E499A1C1}" type="slidenum">
              <a:rPr lang="en-US" smtClean="0"/>
              <a:pPr/>
              <a:t>15</a:t>
            </a:fld>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260715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Data Set Update</a:t>
            </a:r>
            <a:endParaRPr lang="en-US" dirty="0"/>
          </a:p>
        </p:txBody>
      </p:sp>
      <p:sp>
        <p:nvSpPr>
          <p:cNvPr id="3" name="Slide Number Placeholder 2"/>
          <p:cNvSpPr>
            <a:spLocks noGrp="1"/>
          </p:cNvSpPr>
          <p:nvPr>
            <p:ph type="sldNum" sz="quarter" idx="12"/>
          </p:nvPr>
        </p:nvSpPr>
        <p:spPr/>
        <p:txBody>
          <a:bodyPr/>
          <a:lstStyle/>
          <a:p>
            <a:fld id="{6AFF1EDF-FCF5-4DFF-A03E-6FA4E499A1C1}" type="slidenum">
              <a:rPr lang="en-US" smtClean="0"/>
              <a:pPr/>
              <a:t>16</a:t>
            </a:fld>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17700057"/>
              </p:ext>
            </p:extLst>
          </p:nvPr>
        </p:nvGraphicFramePr>
        <p:xfrm>
          <a:off x="1092926" y="2039750"/>
          <a:ext cx="6096000" cy="1097280"/>
        </p:xfrm>
        <a:graphic>
          <a:graphicData uri="http://schemas.openxmlformats.org/drawingml/2006/table">
            <a:tbl>
              <a:tblPr firstRow="1" bandRow="1">
                <a:tableStyleId>{5C22544A-7EE6-4342-B048-85BDC9FD1C3A}</a:tableStyleId>
              </a:tblPr>
              <a:tblGrid>
                <a:gridCol w="3048000"/>
                <a:gridCol w="3048000"/>
              </a:tblGrid>
              <a:tr h="0">
                <a:tc>
                  <a:txBody>
                    <a:bodyPr/>
                    <a:lstStyle/>
                    <a:p>
                      <a:r>
                        <a:rPr lang="en-US" dirty="0" smtClean="0"/>
                        <a:t>Item</a:t>
                      </a:r>
                      <a:endParaRPr lang="en-US" dirty="0"/>
                    </a:p>
                  </a:txBody>
                  <a:tcPr/>
                </a:tc>
                <a:tc>
                  <a:txBody>
                    <a:bodyPr/>
                    <a:lstStyle/>
                    <a:p>
                      <a:r>
                        <a:rPr lang="en-US" dirty="0" smtClean="0"/>
                        <a:t>Count</a:t>
                      </a:r>
                      <a:endParaRPr lang="en-US" dirty="0"/>
                    </a:p>
                  </a:txBody>
                  <a:tcPr/>
                </a:tc>
              </a:tr>
              <a:tr h="370840">
                <a:tc>
                  <a:txBody>
                    <a:bodyPr/>
                    <a:lstStyle/>
                    <a:p>
                      <a:r>
                        <a:rPr lang="en-US" sz="2000" dirty="0" smtClean="0"/>
                        <a:t>Preferred Data Sets checked</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106</a:t>
                      </a:r>
                    </a:p>
                    <a:p>
                      <a:endParaRPr lang="en-US" dirty="0"/>
                    </a:p>
                  </a:txBody>
                  <a:tcPr/>
                </a:tc>
              </a:tr>
            </a:tbl>
          </a:graphicData>
        </a:graphic>
      </p:graphicFrame>
      <p:sp>
        <p:nvSpPr>
          <p:cNvPr id="7" name="Rectangle 6"/>
          <p:cNvSpPr/>
          <p:nvPr/>
        </p:nvSpPr>
        <p:spPr>
          <a:xfrm>
            <a:off x="1524000" y="5117912"/>
            <a:ext cx="4572000" cy="646331"/>
          </a:xfrm>
          <a:prstGeom prst="rect">
            <a:avLst/>
          </a:prstGeom>
        </p:spPr>
        <p:txBody>
          <a:bodyPr>
            <a:spAutoFit/>
          </a:bodyPr>
          <a:lstStyle/>
          <a:p>
            <a:r>
              <a:rPr lang="en-US" dirty="0"/>
              <a:t>Note:  A Preferred Data Set may be comprised of one or more data files.</a:t>
            </a:r>
          </a:p>
        </p:txBody>
      </p:sp>
      <p:sp>
        <p:nvSpPr>
          <p:cNvPr id="10" name="TextBox 9"/>
          <p:cNvSpPr txBox="1"/>
          <p:nvPr/>
        </p:nvSpPr>
        <p:spPr>
          <a:xfrm>
            <a:off x="533400" y="1540560"/>
            <a:ext cx="6629400" cy="738664"/>
          </a:xfrm>
          <a:prstGeom prst="rect">
            <a:avLst/>
          </a:prstGeom>
          <a:noFill/>
        </p:spPr>
        <p:txBody>
          <a:bodyPr wrap="square" rtlCol="0">
            <a:spAutoFit/>
          </a:bodyPr>
          <a:lstStyle/>
          <a:p>
            <a:pPr marL="114300" indent="-514350">
              <a:spcBef>
                <a:spcPct val="20000"/>
              </a:spcBef>
              <a:buFont typeface="Arial" pitchFamily="34" charset="0"/>
              <a:buAutoNum type="arabicPeriod"/>
            </a:pPr>
            <a:r>
              <a:rPr lang="en-US" sz="2400" i="1" dirty="0"/>
              <a:t>Check the source of each Preferred Data Set</a:t>
            </a:r>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7723638"/>
              </p:ext>
            </p:extLst>
          </p:nvPr>
        </p:nvGraphicFramePr>
        <p:xfrm>
          <a:off x="1042851" y="4167933"/>
          <a:ext cx="6096000" cy="17729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Item</a:t>
                      </a:r>
                      <a:endParaRPr lang="en-US" dirty="0"/>
                    </a:p>
                  </a:txBody>
                  <a:tcPr/>
                </a:tc>
                <a:tc>
                  <a:txBody>
                    <a:bodyPr/>
                    <a:lstStyle/>
                    <a:p>
                      <a:r>
                        <a:rPr lang="en-US" dirty="0" smtClean="0"/>
                        <a:t>Count</a:t>
                      </a:r>
                      <a:endParaRPr lang="en-US" dirty="0"/>
                    </a:p>
                  </a:txBody>
                  <a:tcPr/>
                </a:tc>
              </a:tr>
              <a:tr h="370840">
                <a:tc>
                  <a:txBody>
                    <a:bodyPr/>
                    <a:lstStyle/>
                    <a:p>
                      <a:r>
                        <a:rPr lang="en-US" sz="2000" dirty="0" smtClean="0"/>
                        <a:t>Preferred Data Sets updated</a:t>
                      </a:r>
                      <a:endParaRPr lang="en-US" sz="2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48</a:t>
                      </a:r>
                    </a:p>
                  </a:txBody>
                  <a:tcPr/>
                </a:tc>
              </a:tr>
              <a:tr h="370840">
                <a:tc>
                  <a:txBody>
                    <a:bodyPr/>
                    <a:lstStyle/>
                    <a:p>
                      <a:r>
                        <a:rPr lang="en-US" sz="2000" dirty="0" smtClean="0">
                          <a:solidFill>
                            <a:schemeClr val="tx1"/>
                          </a:solidFill>
                        </a:rPr>
                        <a:t>Area Types</a:t>
                      </a:r>
                      <a:r>
                        <a:rPr lang="en-US" sz="2000" baseline="0" dirty="0" smtClean="0">
                          <a:solidFill>
                            <a:schemeClr val="tx1"/>
                          </a:solidFill>
                        </a:rPr>
                        <a:t> currently affected</a:t>
                      </a:r>
                      <a:endParaRPr lang="en-US" sz="2000"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28 (out of 88)</a:t>
                      </a:r>
                      <a:endParaRPr lang="en-US" sz="2400" dirty="0" smtClean="0">
                        <a:solidFill>
                          <a:schemeClr val="tx1"/>
                        </a:solidFill>
                      </a:endParaRPr>
                    </a:p>
                  </a:txBody>
                  <a:tcPr/>
                </a:tc>
              </a:tr>
            </a:tbl>
          </a:graphicData>
        </a:graphic>
      </p:graphicFrame>
      <p:sp>
        <p:nvSpPr>
          <p:cNvPr id="12" name="Rectangle 11"/>
          <p:cNvSpPr/>
          <p:nvPr/>
        </p:nvSpPr>
        <p:spPr>
          <a:xfrm>
            <a:off x="152400" y="3435976"/>
            <a:ext cx="8610600" cy="461665"/>
          </a:xfrm>
          <a:prstGeom prst="rect">
            <a:avLst/>
          </a:prstGeom>
        </p:spPr>
        <p:txBody>
          <a:bodyPr wrap="square">
            <a:spAutoFit/>
          </a:bodyPr>
          <a:lstStyle/>
          <a:p>
            <a:pPr>
              <a:spcBef>
                <a:spcPct val="20000"/>
              </a:spcBef>
            </a:pPr>
            <a:r>
              <a:rPr lang="en-US" sz="2400" i="1" dirty="0" smtClean="0"/>
              <a:t>2./3. 	Download </a:t>
            </a:r>
            <a:r>
              <a:rPr lang="en-US" sz="2400" i="1" dirty="0" smtClean="0"/>
              <a:t>data </a:t>
            </a:r>
            <a:r>
              <a:rPr lang="en-US" sz="2400" i="1" dirty="0"/>
              <a:t>to identify if changes occurred</a:t>
            </a:r>
          </a:p>
        </p:txBody>
      </p:sp>
    </p:spTree>
    <p:extLst>
      <p:ext uri="{BB962C8B-B14F-4D97-AF65-F5344CB8AC3E}">
        <p14:creationId xmlns:p14="http://schemas.microsoft.com/office/powerpoint/2010/main" val="158752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Data Set Update</a:t>
            </a:r>
            <a:endParaRPr lang="en-US" dirty="0"/>
          </a:p>
        </p:txBody>
      </p:sp>
      <p:sp>
        <p:nvSpPr>
          <p:cNvPr id="5" name="Content Placeholder 4"/>
          <p:cNvSpPr>
            <a:spLocks noGrp="1"/>
          </p:cNvSpPr>
          <p:nvPr>
            <p:ph idx="1"/>
          </p:nvPr>
        </p:nvSpPr>
        <p:spPr/>
        <p:txBody>
          <a:bodyPr>
            <a:normAutofit/>
          </a:bodyPr>
          <a:lstStyle/>
          <a:p>
            <a:pPr marL="0" lvl="1" indent="0">
              <a:buNone/>
            </a:pPr>
            <a:r>
              <a:rPr lang="en-US" sz="2400" b="1" u="sng" dirty="0" smtClean="0"/>
              <a:t>Methods (</a:t>
            </a:r>
            <a:r>
              <a:rPr lang="en-US" sz="2400" b="1" u="sng" dirty="0" err="1" smtClean="0"/>
              <a:t>cont</a:t>
            </a:r>
            <a:r>
              <a:rPr lang="en-US" sz="2400" b="1" u="sng" dirty="0" smtClean="0"/>
              <a:t>)</a:t>
            </a:r>
          </a:p>
          <a:p>
            <a:pPr marL="0" lvl="1" indent="0">
              <a:buNone/>
            </a:pPr>
            <a:r>
              <a:rPr lang="en-US" sz="2400" i="1" dirty="0" smtClean="0"/>
              <a:t>to do:</a:t>
            </a:r>
            <a:endParaRPr lang="en-US" sz="2400" i="1" dirty="0"/>
          </a:p>
          <a:p>
            <a:pPr marL="457200" lvl="1" indent="-457200">
              <a:buFont typeface="Arial" pitchFamily="34" charset="0"/>
              <a:buAutoNum type="arabicPeriod" startAt="4"/>
            </a:pPr>
            <a:r>
              <a:rPr lang="en-US" sz="2400" b="1" i="1" dirty="0" smtClean="0"/>
              <a:t>**Coordinate </a:t>
            </a:r>
            <a:r>
              <a:rPr lang="en-US" sz="2400" b="1" i="1" dirty="0"/>
              <a:t>with </a:t>
            </a:r>
            <a:r>
              <a:rPr lang="en-US" sz="2400" b="1" i="1" dirty="0" smtClean="0"/>
              <a:t>agencies, EDWG, and other data providers on any changes to data or data interpretation</a:t>
            </a:r>
          </a:p>
          <a:p>
            <a:pPr marL="457200" lvl="1" indent="-457200">
              <a:buFont typeface="Arial" pitchFamily="34" charset="0"/>
              <a:buAutoNum type="arabicPeriod" startAt="4"/>
            </a:pPr>
            <a:r>
              <a:rPr lang="en-US" sz="2400" dirty="0" smtClean="0"/>
              <a:t>EDWG approve final data and data interpretation approach</a:t>
            </a:r>
          </a:p>
          <a:p>
            <a:pPr marL="457200" lvl="1" indent="-457200">
              <a:buAutoNum type="arabicPeriod" startAt="4"/>
            </a:pPr>
            <a:r>
              <a:rPr lang="en-US" sz="2400" dirty="0" smtClean="0"/>
              <a:t>Revise and run the GIS models to calculate new risk classes</a:t>
            </a:r>
          </a:p>
          <a:p>
            <a:pPr marL="457200" lvl="1" indent="-457200">
              <a:buAutoNum type="arabicPeriod" startAt="4"/>
            </a:pPr>
            <a:r>
              <a:rPr lang="en-US" sz="2400" dirty="0" smtClean="0"/>
              <a:t>Publish new risk class layer to Environmental Data Viewer and Cultural/Environmental Data Viewer</a:t>
            </a:r>
          </a:p>
          <a:p>
            <a:pPr marL="457200" lvl="1" indent="-457200">
              <a:buAutoNum type="arabicPeriod" startAt="4"/>
            </a:pPr>
            <a:r>
              <a:rPr lang="en-US" sz="2400" dirty="0" smtClean="0"/>
              <a:t>Publish new risk class layer to WECC’s download page</a:t>
            </a:r>
          </a:p>
          <a:p>
            <a:pPr marL="457200" lvl="1" indent="-457200">
              <a:buAutoNum type="arabicPeriod" startAt="4"/>
            </a:pPr>
            <a:r>
              <a:rPr lang="en-US" sz="2400" dirty="0" smtClean="0"/>
              <a:t>Advise user community of update</a:t>
            </a:r>
          </a:p>
          <a:p>
            <a:pPr marL="457200" lvl="1" indent="-457200">
              <a:buAutoNum type="arabicPeriod" startAt="4"/>
            </a:pPr>
            <a:endParaRPr lang="en-US" sz="2400" dirty="0"/>
          </a:p>
        </p:txBody>
      </p:sp>
      <p:sp>
        <p:nvSpPr>
          <p:cNvPr id="3" name="Slide Number Placeholder 2"/>
          <p:cNvSpPr>
            <a:spLocks noGrp="1"/>
          </p:cNvSpPr>
          <p:nvPr>
            <p:ph type="sldNum" sz="quarter" idx="12"/>
          </p:nvPr>
        </p:nvSpPr>
        <p:spPr/>
        <p:txBody>
          <a:bodyPr/>
          <a:lstStyle/>
          <a:p>
            <a:fld id="{6AFF1EDF-FCF5-4DFF-A03E-6FA4E499A1C1}" type="slidenum">
              <a:rPr lang="en-US" smtClean="0"/>
              <a:pPr/>
              <a:t>17</a:t>
            </a:fld>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438518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Data Set Update: </a:t>
            </a:r>
            <a:r>
              <a:rPr lang="en-US" dirty="0" smtClean="0"/>
              <a:t>Decision Points</a:t>
            </a:r>
            <a:endParaRPr lang="en-US" dirty="0"/>
          </a:p>
        </p:txBody>
      </p:sp>
      <p:sp>
        <p:nvSpPr>
          <p:cNvPr id="3" name="Content Placeholder 2"/>
          <p:cNvSpPr>
            <a:spLocks noGrp="1"/>
          </p:cNvSpPr>
          <p:nvPr>
            <p:ph idx="1"/>
          </p:nvPr>
        </p:nvSpPr>
        <p:spPr/>
        <p:txBody>
          <a:bodyPr>
            <a:normAutofit/>
          </a:bodyPr>
          <a:lstStyle/>
          <a:p>
            <a:pPr marL="514350" lvl="1" indent="-514350">
              <a:buFont typeface="+mj-lt"/>
              <a:buAutoNum type="arabicPeriod" startAt="4"/>
            </a:pPr>
            <a:r>
              <a:rPr lang="en-US" sz="2400" b="1" i="1" dirty="0"/>
              <a:t>**Coordinate with agencies, EDWG, and other data providers on any changes to data or data interpretation</a:t>
            </a:r>
          </a:p>
          <a:p>
            <a:pPr marL="1028700" lvl="1" indent="-571500">
              <a:buFont typeface="+mj-lt"/>
              <a:buAutoNum type="romanUcPeriod"/>
            </a:pPr>
            <a:r>
              <a:rPr lang="en-US" dirty="0" smtClean="0"/>
              <a:t>Approve BLM </a:t>
            </a:r>
            <a:r>
              <a:rPr lang="en-US" b="1" dirty="0" smtClean="0"/>
              <a:t>ROW data </a:t>
            </a:r>
            <a:r>
              <a:rPr lang="en-US" dirty="0" smtClean="0"/>
              <a:t>suggestions</a:t>
            </a:r>
          </a:p>
          <a:p>
            <a:pPr marL="1028700" lvl="1" indent="-571500">
              <a:buFont typeface="+mj-lt"/>
              <a:buAutoNum type="romanUcPeriod"/>
            </a:pPr>
            <a:r>
              <a:rPr lang="en-US" dirty="0" smtClean="0"/>
              <a:t>Set meeting/attendees for a </a:t>
            </a:r>
            <a:r>
              <a:rPr lang="en-US" b="1" dirty="0" smtClean="0"/>
              <a:t>Greater Sage-Grouse</a:t>
            </a:r>
            <a:r>
              <a:rPr lang="en-US" dirty="0" smtClean="0"/>
              <a:t> </a:t>
            </a:r>
            <a:r>
              <a:rPr lang="en-US" b="1" dirty="0" smtClean="0"/>
              <a:t>data</a:t>
            </a:r>
            <a:r>
              <a:rPr lang="en-US" dirty="0" smtClean="0"/>
              <a:t> discussion</a:t>
            </a:r>
          </a:p>
          <a:p>
            <a:pPr marL="1028700" lvl="1" indent="-571500">
              <a:buFont typeface="+mj-lt"/>
              <a:buAutoNum type="romanUcPeriod"/>
            </a:pPr>
            <a:r>
              <a:rPr lang="en-US" dirty="0" smtClean="0"/>
              <a:t>Approve </a:t>
            </a:r>
            <a:r>
              <a:rPr lang="en-US" b="1" dirty="0" smtClean="0"/>
              <a:t>Alberta</a:t>
            </a:r>
            <a:r>
              <a:rPr lang="en-US" dirty="0" smtClean="0"/>
              <a:t> </a:t>
            </a:r>
            <a:r>
              <a:rPr lang="en-US" b="1" dirty="0" smtClean="0"/>
              <a:t>data</a:t>
            </a:r>
            <a:r>
              <a:rPr lang="en-US" dirty="0" smtClean="0"/>
              <a:t> recommendations </a:t>
            </a:r>
          </a:p>
          <a:p>
            <a:pPr marL="1028700" lvl="1" indent="-571500">
              <a:buFont typeface="+mj-lt"/>
              <a:buAutoNum type="romanUcPeriod"/>
            </a:pPr>
            <a:r>
              <a:rPr lang="en-US" dirty="0" smtClean="0"/>
              <a:t>Approve </a:t>
            </a:r>
            <a:r>
              <a:rPr lang="en-US" b="1" dirty="0"/>
              <a:t>NatureServe</a:t>
            </a:r>
            <a:r>
              <a:rPr lang="en-US" dirty="0"/>
              <a:t> </a:t>
            </a:r>
            <a:r>
              <a:rPr lang="en-US" dirty="0" smtClean="0"/>
              <a:t>data update </a:t>
            </a:r>
            <a:r>
              <a:rPr lang="en-US" u="sng" dirty="0" smtClean="0"/>
              <a:t>or</a:t>
            </a:r>
            <a:r>
              <a:rPr lang="en-US" dirty="0" smtClean="0"/>
              <a:t> determine next steps for replacing NatureServe data</a:t>
            </a:r>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831081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 Environmental </a:t>
            </a:r>
            <a:r>
              <a:rPr lang="en-US" dirty="0"/>
              <a:t>Data Sets: </a:t>
            </a:r>
            <a:r>
              <a:rPr lang="en-US" dirty="0" smtClean="0"/>
              <a:t>BLM</a:t>
            </a:r>
            <a:endParaRPr lang="en-US" dirty="0"/>
          </a:p>
        </p:txBody>
      </p:sp>
      <p:sp>
        <p:nvSpPr>
          <p:cNvPr id="3" name="Content Placeholder 2"/>
          <p:cNvSpPr>
            <a:spLocks noGrp="1"/>
          </p:cNvSpPr>
          <p:nvPr>
            <p:ph idx="1"/>
          </p:nvPr>
        </p:nvSpPr>
        <p:spPr>
          <a:xfrm>
            <a:off x="0" y="1487488"/>
            <a:ext cx="4724400" cy="4876800"/>
          </a:xfrm>
        </p:spPr>
        <p:txBody>
          <a:bodyPr>
            <a:normAutofit fontScale="92500" lnSpcReduction="10000"/>
          </a:bodyPr>
          <a:lstStyle/>
          <a:p>
            <a:pPr marL="287338" lvl="2" indent="0">
              <a:buNone/>
            </a:pPr>
            <a:r>
              <a:rPr lang="en-US" sz="3500" dirty="0" smtClean="0"/>
              <a:t>Federal ROW Data:</a:t>
            </a:r>
          </a:p>
          <a:p>
            <a:pPr lvl="1"/>
            <a:r>
              <a:rPr lang="en-US" dirty="0" smtClean="0"/>
              <a:t>ROW Corridors, Avoidance and Exclusion </a:t>
            </a:r>
            <a:r>
              <a:rPr lang="en-US" dirty="0" smtClean="0"/>
              <a:t>Areas</a:t>
            </a:r>
          </a:p>
          <a:p>
            <a:pPr lvl="1"/>
            <a:r>
              <a:rPr lang="en-US" dirty="0"/>
              <a:t>E</a:t>
            </a:r>
            <a:r>
              <a:rPr lang="en-US" dirty="0" smtClean="0"/>
              <a:t>xisting BLM </a:t>
            </a:r>
            <a:r>
              <a:rPr lang="en-US" dirty="0" smtClean="0"/>
              <a:t>EDWG-collected </a:t>
            </a:r>
            <a:r>
              <a:rPr lang="en-US" dirty="0" smtClean="0"/>
              <a:t>ROW Data + New BLM/USFS Greater Sage-Grouse ROW Data</a:t>
            </a:r>
          </a:p>
          <a:p>
            <a:pPr lvl="1"/>
            <a:r>
              <a:rPr lang="en-US" i="1" dirty="0" smtClean="0"/>
              <a:t>Next Steps</a:t>
            </a:r>
            <a:r>
              <a:rPr lang="en-US" dirty="0" smtClean="0"/>
              <a:t>: Incorporate updates from Federal </a:t>
            </a:r>
            <a:r>
              <a:rPr lang="en-US" dirty="0" smtClean="0"/>
              <a:t>Service </a:t>
            </a:r>
            <a:r>
              <a:rPr lang="en-US" dirty="0"/>
              <a:t>368 Energy </a:t>
            </a:r>
            <a:r>
              <a:rPr lang="en-US" dirty="0" smtClean="0"/>
              <a:t>Corridors Review when available </a:t>
            </a:r>
            <a:endParaRPr lang="en-US" dirty="0" smtClean="0"/>
          </a:p>
        </p:txBody>
      </p:sp>
      <p:sp>
        <p:nvSpPr>
          <p:cNvPr id="4" name="Slide Number Placeholder 3"/>
          <p:cNvSpPr>
            <a:spLocks noGrp="1"/>
          </p:cNvSpPr>
          <p:nvPr>
            <p:ph type="sldNum" sz="quarter" idx="12"/>
          </p:nvPr>
        </p:nvSpPr>
        <p:spPr/>
        <p:txBody>
          <a:bodyPr/>
          <a:lstStyle/>
          <a:p>
            <a:fld id="{6AFF1EDF-FCF5-4DFF-A03E-6FA4E499A1C1}"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940" t="12222" r="33726" b="16365"/>
          <a:stretch/>
        </p:blipFill>
        <p:spPr>
          <a:xfrm>
            <a:off x="4572000" y="1543050"/>
            <a:ext cx="4445880" cy="4687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89999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Presentation Overview</a:t>
            </a:r>
          </a:p>
        </p:txBody>
      </p:sp>
      <p:sp>
        <p:nvSpPr>
          <p:cNvPr id="5" name="Content Placeholder 4"/>
          <p:cNvSpPr>
            <a:spLocks noGrp="1"/>
          </p:cNvSpPr>
          <p:nvPr>
            <p:ph idx="1"/>
          </p:nvPr>
        </p:nvSpPr>
        <p:spPr/>
        <p:txBody>
          <a:bodyPr>
            <a:normAutofit/>
          </a:bodyPr>
          <a:lstStyle/>
          <a:p>
            <a:pPr marL="0" lvl="1" indent="0">
              <a:buNone/>
            </a:pPr>
            <a:r>
              <a:rPr lang="en-US" sz="4000" dirty="0" smtClean="0"/>
              <a:t>Cultural Data </a:t>
            </a:r>
            <a:endParaRPr lang="en-US" sz="4000" dirty="0" smtClean="0"/>
          </a:p>
          <a:p>
            <a:pPr lvl="1" fontAlgn="t"/>
            <a:r>
              <a:rPr lang="en-US" dirty="0"/>
              <a:t>Cultural</a:t>
            </a:r>
            <a:r>
              <a:rPr lang="en-US" dirty="0" smtClean="0"/>
              <a:t> Data </a:t>
            </a:r>
            <a:r>
              <a:rPr lang="en-US" dirty="0" smtClean="0"/>
              <a:t>Viewer Approval</a:t>
            </a:r>
            <a:endParaRPr lang="en-US" dirty="0" smtClean="0"/>
          </a:p>
          <a:p>
            <a:pPr lvl="1" fontAlgn="t"/>
            <a:r>
              <a:rPr lang="en-US" dirty="0" smtClean="0"/>
              <a:t>Outreach Update</a:t>
            </a:r>
            <a:endParaRPr lang="en-US" dirty="0"/>
          </a:p>
          <a:p>
            <a:pPr marL="0" lvl="1" indent="0" fontAlgn="t">
              <a:buNone/>
            </a:pPr>
            <a:r>
              <a:rPr lang="en-US" sz="4000" dirty="0" smtClean="0"/>
              <a:t>EDWG Stakeholder Survey Results</a:t>
            </a:r>
            <a:endParaRPr lang="en-US" sz="4000" dirty="0" smtClean="0"/>
          </a:p>
          <a:p>
            <a:pPr marL="0" lvl="1" indent="0" fontAlgn="t">
              <a:buNone/>
            </a:pPr>
            <a:r>
              <a:rPr lang="en-US" sz="4000" dirty="0" smtClean="0"/>
              <a:t>Environmental </a:t>
            </a:r>
            <a:r>
              <a:rPr lang="en-US" sz="4000" dirty="0"/>
              <a:t>Data Set Update</a:t>
            </a:r>
          </a:p>
          <a:p>
            <a:pPr lvl="1" fontAlgn="t"/>
            <a:r>
              <a:rPr lang="en-US" dirty="0" smtClean="0"/>
              <a:t>Overview of update and QA process</a:t>
            </a:r>
          </a:p>
          <a:p>
            <a:pPr lvl="1" fontAlgn="t"/>
            <a:r>
              <a:rPr lang="en-US" dirty="0" smtClean="0"/>
              <a:t>Approval of recommendations/next steps </a:t>
            </a:r>
            <a:endParaRPr lang="en-US" dirty="0"/>
          </a:p>
        </p:txBody>
      </p:sp>
      <p:sp>
        <p:nvSpPr>
          <p:cNvPr id="3" name="Slide Number Placeholder 2"/>
          <p:cNvSpPr>
            <a:spLocks noGrp="1"/>
          </p:cNvSpPr>
          <p:nvPr>
            <p:ph type="sldNum" sz="quarter" idx="12"/>
          </p:nvPr>
        </p:nvSpPr>
        <p:spPr/>
        <p:txBody>
          <a:bodyPr/>
          <a:lstStyle/>
          <a:p>
            <a:fld id="{6AFF1EDF-FCF5-4DFF-A03E-6FA4E499A1C1}" type="slidenum">
              <a:rPr lang="en-US" smtClean="0"/>
              <a:pPr/>
              <a:t>2</a:t>
            </a:fld>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3576926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II. Environmental </a:t>
            </a:r>
            <a:r>
              <a:rPr lang="en-US" dirty="0"/>
              <a:t>Data Sets: </a:t>
            </a:r>
            <a:r>
              <a:rPr lang="en-US" dirty="0" smtClean="0"/>
              <a:t>BLM</a:t>
            </a:r>
            <a:endParaRPr lang="en-US" dirty="0"/>
          </a:p>
        </p:txBody>
      </p:sp>
      <p:sp>
        <p:nvSpPr>
          <p:cNvPr id="3" name="Content Placeholder 2"/>
          <p:cNvSpPr>
            <a:spLocks noGrp="1"/>
          </p:cNvSpPr>
          <p:nvPr>
            <p:ph idx="1"/>
          </p:nvPr>
        </p:nvSpPr>
        <p:spPr>
          <a:xfrm>
            <a:off x="0" y="1486694"/>
            <a:ext cx="4800600" cy="4800600"/>
          </a:xfrm>
        </p:spPr>
        <p:txBody>
          <a:bodyPr>
            <a:normAutofit lnSpcReduction="10000"/>
          </a:bodyPr>
          <a:lstStyle/>
          <a:p>
            <a:pPr marL="287338" indent="0">
              <a:buNone/>
            </a:pPr>
            <a:r>
              <a:rPr lang="en-US" sz="3500" dirty="0" smtClean="0"/>
              <a:t>Greater Sage-Grouse:</a:t>
            </a:r>
            <a:endParaRPr lang="en-US" sz="3500" dirty="0"/>
          </a:p>
          <a:p>
            <a:pPr lvl="1"/>
            <a:r>
              <a:rPr lang="en-US" dirty="0" smtClean="0"/>
              <a:t>2015 BLM and US Forest Service Land Use Plans</a:t>
            </a:r>
          </a:p>
          <a:p>
            <a:pPr lvl="1"/>
            <a:r>
              <a:rPr lang="en-US" sz="2900" i="1" dirty="0" smtClean="0"/>
              <a:t>Next Steps</a:t>
            </a:r>
            <a:r>
              <a:rPr lang="en-US" sz="2900" dirty="0" smtClean="0"/>
              <a:t>: Discussion with BLM/USFS/State FW</a:t>
            </a:r>
          </a:p>
          <a:p>
            <a:pPr lvl="2"/>
            <a:r>
              <a:rPr lang="en-US" dirty="0" smtClean="0"/>
              <a:t>Is General/Priority Habitat data needed in EDWG Risk Layer? </a:t>
            </a:r>
            <a:r>
              <a:rPr lang="en-US" dirty="0" smtClean="0"/>
              <a:t>Only on non-federal lands?</a:t>
            </a:r>
            <a:r>
              <a:rPr lang="en-US" dirty="0" smtClean="0"/>
              <a:t> </a:t>
            </a:r>
          </a:p>
          <a:p>
            <a:pPr lvl="2"/>
            <a:r>
              <a:rPr lang="en-US" dirty="0" smtClean="0"/>
              <a:t>How should EDWG consider individual state Sage-Grouse </a:t>
            </a:r>
            <a:r>
              <a:rPr lang="en-US" dirty="0"/>
              <a:t>Conservation </a:t>
            </a:r>
            <a:r>
              <a:rPr lang="en-US" dirty="0" smtClean="0"/>
              <a:t>Plans?</a:t>
            </a:r>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850" t="18878" r="12941" b="34455"/>
          <a:stretch/>
        </p:blipFill>
        <p:spPr>
          <a:xfrm>
            <a:off x="4748712" y="2260696"/>
            <a:ext cx="4166688" cy="3301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022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Environmental </a:t>
            </a:r>
            <a:r>
              <a:rPr lang="en-US" dirty="0" smtClean="0"/>
              <a:t>Data Set </a:t>
            </a:r>
            <a:r>
              <a:rPr lang="en-US" dirty="0" smtClean="0"/>
              <a:t>Update: Canada</a:t>
            </a:r>
            <a:endParaRPr lang="en-US" dirty="0"/>
          </a:p>
        </p:txBody>
      </p:sp>
      <p:sp>
        <p:nvSpPr>
          <p:cNvPr id="3" name="Slide Number Placeholder 2"/>
          <p:cNvSpPr>
            <a:spLocks noGrp="1"/>
          </p:cNvSpPr>
          <p:nvPr>
            <p:ph type="sldNum" sz="quarter" idx="12"/>
          </p:nvPr>
        </p:nvSpPr>
        <p:spPr/>
        <p:txBody>
          <a:bodyPr/>
          <a:lstStyle/>
          <a:p>
            <a:fld id="{6AFF1EDF-FCF5-4DFF-A03E-6FA4E499A1C1}" type="slidenum">
              <a:rPr lang="en-US" smtClean="0"/>
              <a:pPr/>
              <a:t>21</a:t>
            </a:fld>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93657344"/>
              </p:ext>
            </p:extLst>
          </p:nvPr>
        </p:nvGraphicFramePr>
        <p:xfrm>
          <a:off x="1066799" y="2088582"/>
          <a:ext cx="7620001" cy="3723991"/>
        </p:xfrm>
        <a:graphic>
          <a:graphicData uri="http://schemas.openxmlformats.org/drawingml/2006/table">
            <a:tbl>
              <a:tblPr firstRow="1" bandRow="1">
                <a:tableStyleId>{5C22544A-7EE6-4342-B048-85BDC9FD1C3A}</a:tableStyleId>
              </a:tblPr>
              <a:tblGrid>
                <a:gridCol w="2590801"/>
                <a:gridCol w="2514600"/>
                <a:gridCol w="2514600"/>
              </a:tblGrid>
              <a:tr h="517385">
                <a:tc>
                  <a:txBody>
                    <a:bodyPr/>
                    <a:lstStyle/>
                    <a:p>
                      <a:r>
                        <a:rPr lang="en-US" dirty="0" smtClean="0"/>
                        <a:t>Resource</a:t>
                      </a:r>
                      <a:r>
                        <a:rPr lang="en-US" baseline="0" dirty="0" smtClean="0"/>
                        <a:t> Issue</a:t>
                      </a:r>
                      <a:endParaRPr lang="en-US" dirty="0"/>
                    </a:p>
                  </a:txBody>
                  <a:tcPr/>
                </a:tc>
                <a:tc>
                  <a:txBody>
                    <a:bodyPr/>
                    <a:lstStyle/>
                    <a:p>
                      <a:r>
                        <a:rPr lang="en-US" dirty="0" smtClean="0"/>
                        <a:t>Restriction</a:t>
                      </a:r>
                      <a:endParaRPr lang="en-US" dirty="0"/>
                    </a:p>
                  </a:txBody>
                  <a:tcPr/>
                </a:tc>
                <a:tc>
                  <a:txBody>
                    <a:bodyPr/>
                    <a:lstStyle/>
                    <a:p>
                      <a:r>
                        <a:rPr lang="en-US" dirty="0" smtClean="0"/>
                        <a:t>Potential</a:t>
                      </a:r>
                      <a:r>
                        <a:rPr lang="en-US" baseline="0" dirty="0" smtClean="0"/>
                        <a:t> </a:t>
                      </a:r>
                      <a:r>
                        <a:rPr lang="en-US" dirty="0" smtClean="0"/>
                        <a:t>Risk Category </a:t>
                      </a:r>
                      <a:endParaRPr lang="en-US" dirty="0"/>
                    </a:p>
                  </a:txBody>
                  <a:tcPr/>
                </a:tc>
              </a:tr>
              <a:tr h="643183">
                <a:tc>
                  <a:txBody>
                    <a:bodyPr/>
                    <a:lstStyle/>
                    <a:p>
                      <a:r>
                        <a:rPr lang="en-US" sz="1800" kern="1200" dirty="0" smtClean="0">
                          <a:solidFill>
                            <a:schemeClr val="dk1"/>
                          </a:solidFill>
                          <a:effectLst/>
                          <a:latin typeface="+mn-lt"/>
                          <a:ea typeface="+mn-ea"/>
                          <a:cs typeface="+mn-cs"/>
                        </a:rPr>
                        <a:t>Grizzly Bear Zone</a:t>
                      </a:r>
                      <a:endParaRPr lang="en-US" dirty="0"/>
                    </a:p>
                  </a:txBody>
                  <a:tcPr/>
                </a:tc>
                <a:tc>
                  <a:txBody>
                    <a:bodyPr/>
                    <a:lstStyle/>
                    <a:p>
                      <a:pPr marL="0" algn="l" defTabSz="914400" rtl="0" eaLnBrk="1" fontAlgn="b" latinLnBrk="0" hangingPunct="1"/>
                      <a:r>
                        <a:rPr kumimoji="0" lang="en-US" sz="1800" b="0" i="0" u="none" strike="noStrike" kern="1200" cap="none" spc="0" normalizeH="0" baseline="0" noProof="0" dirty="0" smtClean="0">
                          <a:ln>
                            <a:noFill/>
                          </a:ln>
                          <a:solidFill>
                            <a:srgbClr val="000000"/>
                          </a:solidFill>
                          <a:effectLst/>
                          <a:uLnTx/>
                          <a:uFillTx/>
                          <a:latin typeface="+mn-lt"/>
                          <a:ea typeface="+mn-ea"/>
                          <a:cs typeface="+mn-cs"/>
                        </a:rPr>
                        <a:t>Only parallel existing lines</a:t>
                      </a:r>
                      <a:endParaRPr lang="en-US" sz="1800" kern="1200" dirty="0">
                        <a:solidFill>
                          <a:schemeClr val="dk1"/>
                        </a:solidFill>
                        <a:effectLst/>
                        <a:latin typeface="+mn-lt"/>
                        <a:ea typeface="+mn-ea"/>
                        <a:cs typeface="+mn-cs"/>
                      </a:endParaRPr>
                    </a:p>
                  </a:txBody>
                  <a:tcPr/>
                </a:tc>
                <a:tc>
                  <a:txBody>
                    <a:bodyPr/>
                    <a:lstStyle/>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3? </a:t>
                      </a:r>
                    </a:p>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4 + Cat 1 override?</a:t>
                      </a:r>
                    </a:p>
                  </a:txBody>
                  <a:tcPr/>
                </a:tc>
              </a:tr>
              <a:tr h="643183">
                <a:tc>
                  <a:txBody>
                    <a:bodyPr/>
                    <a:lstStyle/>
                    <a:p>
                      <a:r>
                        <a:rPr lang="en-US" sz="1800" kern="1200" dirty="0" smtClean="0">
                          <a:solidFill>
                            <a:schemeClr val="dk1"/>
                          </a:solidFill>
                          <a:effectLst/>
                          <a:latin typeface="+mn-lt"/>
                          <a:ea typeface="+mn-ea"/>
                          <a:cs typeface="+mn-cs"/>
                        </a:rPr>
                        <a:t>Caribou Range</a:t>
                      </a:r>
                      <a:endParaRPr lang="en-US" dirty="0"/>
                    </a:p>
                  </a:txBody>
                  <a:tcPr/>
                </a:tc>
                <a:tc>
                  <a:txBody>
                    <a:bodyPr/>
                    <a:lstStyle/>
                    <a:p>
                      <a:pPr marL="0" algn="l" defTabSz="914400" rtl="0" eaLnBrk="1" fontAlgn="b" latinLnBrk="0" hangingPunct="1"/>
                      <a:r>
                        <a:rPr lang="en-US" sz="1800" kern="1200" dirty="0" smtClean="0">
                          <a:solidFill>
                            <a:schemeClr val="dk1"/>
                          </a:solidFill>
                          <a:effectLst/>
                          <a:latin typeface="+mn-lt"/>
                          <a:ea typeface="+mn-ea"/>
                          <a:cs typeface="+mn-cs"/>
                        </a:rPr>
                        <a:t>Only parallel</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existing lines</a:t>
                      </a:r>
                      <a:endParaRPr lang="en-US" sz="1800" kern="1200" dirty="0">
                        <a:solidFill>
                          <a:schemeClr val="dk1"/>
                        </a:solidFill>
                        <a:effectLst/>
                        <a:latin typeface="+mn-lt"/>
                        <a:ea typeface="+mn-ea"/>
                        <a:cs typeface="+mn-cs"/>
                      </a:endParaRPr>
                    </a:p>
                  </a:txBody>
                  <a:tcPr/>
                </a:tc>
                <a:tc>
                  <a:txBody>
                    <a:bodyPr/>
                    <a:lstStyle/>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3? </a:t>
                      </a:r>
                    </a:p>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4 + Cat 1 override?</a:t>
                      </a:r>
                      <a:endParaRPr lang="en-US" sz="1800" kern="1200" dirty="0">
                        <a:solidFill>
                          <a:schemeClr val="dk1"/>
                        </a:solidFill>
                        <a:effectLst/>
                        <a:latin typeface="+mn-lt"/>
                        <a:ea typeface="+mn-ea"/>
                        <a:cs typeface="+mn-cs"/>
                      </a:endParaRPr>
                    </a:p>
                  </a:txBody>
                  <a:tcPr/>
                </a:tc>
              </a:tr>
              <a:tr h="591297">
                <a:tc>
                  <a:txBody>
                    <a:bodyPr/>
                    <a:lstStyle/>
                    <a:p>
                      <a:r>
                        <a:rPr lang="en-US" sz="1800" kern="1200" dirty="0" smtClean="0">
                          <a:solidFill>
                            <a:schemeClr val="dk1"/>
                          </a:solidFill>
                          <a:effectLst/>
                          <a:latin typeface="+mn-lt"/>
                          <a:ea typeface="+mn-ea"/>
                          <a:cs typeface="+mn-cs"/>
                        </a:rPr>
                        <a:t>Mountain Goat and Sheep Areas</a:t>
                      </a:r>
                      <a:endParaRPr lang="en-US" dirty="0"/>
                    </a:p>
                  </a:txBody>
                  <a:tcPr/>
                </a:tc>
                <a:tc>
                  <a:txBody>
                    <a:bodyPr/>
                    <a:lstStyle/>
                    <a:p>
                      <a:pPr marL="0" algn="l" defTabSz="914400" rtl="0" eaLnBrk="1" fontAlgn="b" latinLnBrk="0" hangingPunct="1"/>
                      <a:r>
                        <a:rPr lang="en-US" sz="1800" kern="1200" dirty="0" smtClean="0">
                          <a:solidFill>
                            <a:schemeClr val="dk1"/>
                          </a:solidFill>
                          <a:effectLst/>
                          <a:latin typeface="+mn-lt"/>
                          <a:ea typeface="+mn-ea"/>
                          <a:cs typeface="+mn-cs"/>
                        </a:rPr>
                        <a:t>Only parallel existing lines</a:t>
                      </a:r>
                      <a:endParaRPr lang="en-US" sz="1800" kern="1200" dirty="0">
                        <a:solidFill>
                          <a:schemeClr val="dk1"/>
                        </a:solidFill>
                        <a:effectLst/>
                        <a:latin typeface="+mn-lt"/>
                        <a:ea typeface="+mn-ea"/>
                        <a:cs typeface="+mn-cs"/>
                      </a:endParaRPr>
                    </a:p>
                  </a:txBody>
                  <a:tcPr/>
                </a:tc>
                <a:tc>
                  <a:txBody>
                    <a:bodyPr/>
                    <a:lstStyle/>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3? </a:t>
                      </a:r>
                    </a:p>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4 + Cat 1 override?</a:t>
                      </a:r>
                      <a:endParaRPr lang="en-US" sz="1800" kern="1200" dirty="0">
                        <a:solidFill>
                          <a:schemeClr val="dk1"/>
                        </a:solidFill>
                        <a:effectLst/>
                        <a:latin typeface="+mn-lt"/>
                        <a:ea typeface="+mn-ea"/>
                        <a:cs typeface="+mn-cs"/>
                      </a:endParaRPr>
                    </a:p>
                  </a:txBody>
                  <a:tcPr/>
                </a:tc>
              </a:tr>
              <a:tr h="591297">
                <a:tc>
                  <a:txBody>
                    <a:bodyPr/>
                    <a:lstStyle/>
                    <a:p>
                      <a:r>
                        <a:rPr lang="en-US" dirty="0" smtClean="0"/>
                        <a:t>Trumpeter Swan habitat</a:t>
                      </a:r>
                      <a:endParaRPr lang="en-US" dirty="0"/>
                    </a:p>
                  </a:txBody>
                  <a:tcPr/>
                </a:tc>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Burial required in certain locations</a:t>
                      </a:r>
                      <a:endParaRPr lang="en-US" sz="1800" kern="1200" dirty="0" smtClean="0">
                        <a:solidFill>
                          <a:schemeClr val="dk1"/>
                        </a:solidFill>
                        <a:effectLst/>
                        <a:latin typeface="+mn-lt"/>
                        <a:ea typeface="+mn-ea"/>
                        <a:cs typeface="+mn-cs"/>
                      </a:endParaRPr>
                    </a:p>
                  </a:txBody>
                  <a:tcPr/>
                </a:tc>
                <a:tc>
                  <a:txBody>
                    <a:bodyPr/>
                    <a:lstStyle/>
                    <a:p>
                      <a:pPr marL="171450" marR="0" lvl="1"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Cat 3?</a:t>
                      </a:r>
                      <a:endParaRPr lang="en-US" sz="1800" kern="1200" dirty="0" smtClean="0">
                        <a:solidFill>
                          <a:schemeClr val="dk1"/>
                        </a:solidFill>
                        <a:effectLst/>
                        <a:latin typeface="+mn-lt"/>
                        <a:ea typeface="+mn-ea"/>
                        <a:cs typeface="+mn-cs"/>
                      </a:endParaRPr>
                    </a:p>
                  </a:txBody>
                  <a:tcPr/>
                </a:tc>
              </a:tr>
              <a:tr h="591297">
                <a:tc>
                  <a:txBody>
                    <a:bodyPr/>
                    <a:lstStyle/>
                    <a:p>
                      <a:r>
                        <a:rPr lang="en-US" dirty="0" smtClean="0"/>
                        <a:t>Greater Sage Grouse</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Under an </a:t>
                      </a:r>
                      <a:r>
                        <a:rPr lang="en-US" sz="1800" kern="1200" dirty="0" smtClean="0">
                          <a:solidFill>
                            <a:schemeClr val="dk1"/>
                          </a:solidFill>
                          <a:effectLst/>
                          <a:latin typeface="+mn-lt"/>
                          <a:ea typeface="+mn-ea"/>
                          <a:cs typeface="+mn-cs"/>
                          <a:hlinkClick r:id="rId3"/>
                        </a:rPr>
                        <a:t>Emergency Order of Protection</a:t>
                      </a:r>
                      <a:endParaRPr lang="en-US" sz="1800" kern="1200" dirty="0" smtClean="0">
                        <a:solidFill>
                          <a:schemeClr val="dk1"/>
                        </a:solidFill>
                        <a:effectLst/>
                        <a:latin typeface="+mn-lt"/>
                        <a:ea typeface="+mn-ea"/>
                        <a:cs typeface="+mn-cs"/>
                      </a:endParaRPr>
                    </a:p>
                  </a:txBody>
                  <a:tcPr/>
                </a:tc>
                <a:tc>
                  <a:txBody>
                    <a:bodyPr/>
                    <a:lstStyle/>
                    <a:p>
                      <a:pPr marL="171450" marR="0" lvl="1"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Cat 4?</a:t>
                      </a:r>
                      <a:endParaRPr lang="en-US" sz="1800" kern="1200" dirty="0" smtClean="0">
                        <a:solidFill>
                          <a:schemeClr val="dk1"/>
                        </a:solidFill>
                        <a:effectLst/>
                        <a:latin typeface="+mn-lt"/>
                        <a:ea typeface="+mn-ea"/>
                        <a:cs typeface="+mn-cs"/>
                      </a:endParaRPr>
                    </a:p>
                  </a:txBody>
                  <a:tcPr/>
                </a:tc>
              </a:tr>
            </a:tbl>
          </a:graphicData>
        </a:graphic>
      </p:graphicFrame>
      <p:sp>
        <p:nvSpPr>
          <p:cNvPr id="5" name="TextBox 4"/>
          <p:cNvSpPr txBox="1"/>
          <p:nvPr/>
        </p:nvSpPr>
        <p:spPr>
          <a:xfrm>
            <a:off x="1447800" y="1522277"/>
            <a:ext cx="6248400" cy="461665"/>
          </a:xfrm>
          <a:prstGeom prst="rect">
            <a:avLst/>
          </a:prstGeom>
          <a:noFill/>
        </p:spPr>
        <p:txBody>
          <a:bodyPr wrap="square" rtlCol="0">
            <a:spAutoFit/>
          </a:bodyPr>
          <a:lstStyle/>
          <a:p>
            <a:r>
              <a:rPr lang="en-US" sz="2400" b="1" dirty="0" smtClean="0"/>
              <a:t>New Stakeholder Recommendations for Alberta  </a:t>
            </a:r>
            <a:endParaRPr lang="en-US" sz="2400" b="1" dirty="0"/>
          </a:p>
        </p:txBody>
      </p:sp>
    </p:spTree>
    <p:extLst>
      <p:ext uri="{BB962C8B-B14F-4D97-AF65-F5344CB8AC3E}">
        <p14:creationId xmlns:p14="http://schemas.microsoft.com/office/powerpoint/2010/main" val="2084735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Environmental </a:t>
            </a:r>
            <a:r>
              <a:rPr lang="en-US" dirty="0" smtClean="0"/>
              <a:t>Data Set </a:t>
            </a:r>
            <a:r>
              <a:rPr lang="en-US" dirty="0" smtClean="0"/>
              <a:t>Update: Canada</a:t>
            </a:r>
            <a:endParaRPr lang="en-US" dirty="0"/>
          </a:p>
        </p:txBody>
      </p:sp>
      <p:sp>
        <p:nvSpPr>
          <p:cNvPr id="3" name="Slide Number Placeholder 2"/>
          <p:cNvSpPr>
            <a:spLocks noGrp="1"/>
          </p:cNvSpPr>
          <p:nvPr>
            <p:ph type="sldNum" sz="quarter" idx="12"/>
          </p:nvPr>
        </p:nvSpPr>
        <p:spPr/>
        <p:txBody>
          <a:bodyPr/>
          <a:lstStyle/>
          <a:p>
            <a:fld id="{6AFF1EDF-FCF5-4DFF-A03E-6FA4E499A1C1}" type="slidenum">
              <a:rPr lang="en-US" smtClean="0"/>
              <a:pPr/>
              <a:t>22</a:t>
            </a:fld>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2097056"/>
              </p:ext>
            </p:extLst>
          </p:nvPr>
        </p:nvGraphicFramePr>
        <p:xfrm>
          <a:off x="1066799" y="2039057"/>
          <a:ext cx="7620001" cy="3935023"/>
        </p:xfrm>
        <a:graphic>
          <a:graphicData uri="http://schemas.openxmlformats.org/drawingml/2006/table">
            <a:tbl>
              <a:tblPr firstRow="1" bandRow="1">
                <a:tableStyleId>{5C22544A-7EE6-4342-B048-85BDC9FD1C3A}</a:tableStyleId>
              </a:tblPr>
              <a:tblGrid>
                <a:gridCol w="2590801"/>
                <a:gridCol w="2667000"/>
                <a:gridCol w="2362200"/>
              </a:tblGrid>
              <a:tr h="517385">
                <a:tc>
                  <a:txBody>
                    <a:bodyPr/>
                    <a:lstStyle/>
                    <a:p>
                      <a:r>
                        <a:rPr lang="en-US" dirty="0" smtClean="0"/>
                        <a:t>Resource</a:t>
                      </a:r>
                      <a:r>
                        <a:rPr lang="en-US" baseline="0" dirty="0" smtClean="0"/>
                        <a:t> Issue</a:t>
                      </a:r>
                      <a:endParaRPr lang="en-US" dirty="0"/>
                    </a:p>
                  </a:txBody>
                  <a:tcPr/>
                </a:tc>
                <a:tc>
                  <a:txBody>
                    <a:bodyPr/>
                    <a:lstStyle/>
                    <a:p>
                      <a:r>
                        <a:rPr lang="en-US" dirty="0" smtClean="0"/>
                        <a:t>Restriction?</a:t>
                      </a:r>
                      <a:endParaRPr lang="en-US" dirty="0"/>
                    </a:p>
                  </a:txBody>
                  <a:tcPr/>
                </a:tc>
                <a:tc>
                  <a:txBody>
                    <a:bodyPr/>
                    <a:lstStyle/>
                    <a:p>
                      <a:r>
                        <a:rPr lang="en-US" dirty="0" smtClean="0"/>
                        <a:t>Potential</a:t>
                      </a:r>
                      <a:r>
                        <a:rPr lang="en-US" baseline="0" dirty="0" smtClean="0"/>
                        <a:t> </a:t>
                      </a:r>
                      <a:r>
                        <a:rPr lang="en-US" dirty="0" smtClean="0"/>
                        <a:t>Risk Category </a:t>
                      </a:r>
                      <a:endParaRPr lang="en-US" dirty="0"/>
                    </a:p>
                  </a:txBody>
                  <a:tcPr/>
                </a:tc>
              </a:tr>
              <a:tr h="643183">
                <a:tc>
                  <a:txBody>
                    <a:bodyPr/>
                    <a:lstStyle/>
                    <a:p>
                      <a:r>
                        <a:rPr lang="en-US" sz="1800" kern="1200" dirty="0" smtClean="0">
                          <a:solidFill>
                            <a:schemeClr val="dk1"/>
                          </a:solidFill>
                          <a:effectLst/>
                          <a:latin typeface="+mn-lt"/>
                          <a:ea typeface="+mn-ea"/>
                          <a:cs typeface="+mn-cs"/>
                          <a:hlinkClick r:id="rId3"/>
                        </a:rPr>
                        <a:t>SARA</a:t>
                      </a:r>
                      <a:r>
                        <a:rPr lang="en-US" sz="1800" kern="1200" baseline="0" dirty="0" smtClean="0">
                          <a:solidFill>
                            <a:schemeClr val="dk1"/>
                          </a:solidFill>
                          <a:effectLst/>
                          <a:latin typeface="+mn-lt"/>
                          <a:ea typeface="+mn-ea"/>
                          <a:cs typeface="+mn-cs"/>
                          <a:hlinkClick r:id="rId3"/>
                        </a:rPr>
                        <a:t> Listed Species </a:t>
                      </a:r>
                      <a:r>
                        <a:rPr lang="en-US" sz="1800" kern="1200" baseline="0" dirty="0" smtClean="0">
                          <a:solidFill>
                            <a:schemeClr val="dk1"/>
                          </a:solidFill>
                          <a:effectLst/>
                          <a:latin typeface="+mn-lt"/>
                          <a:ea typeface="+mn-ea"/>
                          <a:cs typeface="+mn-cs"/>
                        </a:rPr>
                        <a:t>Range Data</a:t>
                      </a:r>
                      <a:endParaRPr lang="en-US" dirty="0"/>
                    </a:p>
                  </a:txBody>
                  <a:tcPr/>
                </a:tc>
                <a:tc>
                  <a:txBody>
                    <a:bodyPr/>
                    <a:lstStyle/>
                    <a:p>
                      <a:pPr marL="0" algn="l" defTabSz="914400" rtl="0" eaLnBrk="1" fontAlgn="b" latinLnBrk="0" hangingPunct="1"/>
                      <a:r>
                        <a:rPr kumimoji="0" lang="en-US" sz="1800" b="0" i="0" u="none" strike="noStrike" kern="1200" cap="none" spc="0" normalizeH="0" baseline="0" noProof="0" dirty="0" smtClean="0">
                          <a:ln>
                            <a:noFill/>
                          </a:ln>
                          <a:solidFill>
                            <a:srgbClr val="000000"/>
                          </a:solidFill>
                          <a:effectLst/>
                          <a:uLnTx/>
                          <a:uFillTx/>
                          <a:latin typeface="+mn-lt"/>
                          <a:ea typeface="+mn-ea"/>
                          <a:cs typeface="+mn-cs"/>
                        </a:rPr>
                        <a:t>Varies by species</a:t>
                      </a:r>
                      <a:endParaRPr lang="en-US" sz="1800" kern="1200" dirty="0">
                        <a:solidFill>
                          <a:schemeClr val="dk1"/>
                        </a:solidFill>
                        <a:effectLst/>
                        <a:latin typeface="+mn-lt"/>
                        <a:ea typeface="+mn-ea"/>
                        <a:cs typeface="+mn-cs"/>
                      </a:endParaRPr>
                    </a:p>
                  </a:txBody>
                  <a:tcPr/>
                </a:tc>
                <a:tc>
                  <a:txBody>
                    <a:bodyPr/>
                    <a:lstStyle/>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Cat 2?</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 </a:t>
                      </a:r>
                      <a:r>
                        <a:rPr kumimoji="0" lang="en-US" sz="1800" b="0" i="1" u="none" strike="noStrike" kern="1200" cap="none" spc="0" normalizeH="0" baseline="0" noProof="0" dirty="0" smtClean="0">
                          <a:ln>
                            <a:noFill/>
                          </a:ln>
                          <a:solidFill>
                            <a:srgbClr val="000000"/>
                          </a:solidFill>
                          <a:effectLst/>
                          <a:uLnTx/>
                          <a:uFillTx/>
                          <a:latin typeface="+mn-lt"/>
                          <a:ea typeface="+mn-ea"/>
                          <a:cs typeface="+mn-cs"/>
                        </a:rPr>
                        <a:t>(Note: EDWG general does not use range data, only occurrence and critical habitat data)</a:t>
                      </a:r>
                      <a:endParaRPr lang="en-US" sz="1800" i="1" kern="1200" dirty="0" smtClean="0">
                        <a:solidFill>
                          <a:schemeClr val="dk1"/>
                        </a:solidFill>
                        <a:effectLst/>
                        <a:latin typeface="+mn-lt"/>
                        <a:ea typeface="+mn-ea"/>
                        <a:cs typeface="+mn-cs"/>
                      </a:endParaRPr>
                    </a:p>
                  </a:txBody>
                  <a:tcPr/>
                </a:tc>
              </a:tr>
              <a:tr h="643183">
                <a:tc>
                  <a:txBody>
                    <a:bodyPr/>
                    <a:lstStyle/>
                    <a:p>
                      <a:r>
                        <a:rPr lang="en-US" sz="1800" kern="1200" dirty="0" smtClean="0">
                          <a:solidFill>
                            <a:schemeClr val="dk1"/>
                          </a:solidFill>
                          <a:effectLst/>
                          <a:latin typeface="+mn-lt"/>
                          <a:ea typeface="+mn-ea"/>
                          <a:cs typeface="+mn-cs"/>
                        </a:rPr>
                        <a:t>Colonial Nesting Bird</a:t>
                      </a:r>
                      <a:r>
                        <a:rPr lang="en-US" sz="1800" kern="1200" baseline="0" dirty="0" smtClean="0">
                          <a:solidFill>
                            <a:schemeClr val="dk1"/>
                          </a:solidFill>
                          <a:effectLst/>
                          <a:latin typeface="+mn-lt"/>
                          <a:ea typeface="+mn-ea"/>
                          <a:cs typeface="+mn-cs"/>
                        </a:rPr>
                        <a:t> sites</a:t>
                      </a:r>
                      <a:endParaRPr lang="en-US" dirty="0"/>
                    </a:p>
                  </a:txBody>
                  <a:tcPr/>
                </a:tc>
                <a:tc>
                  <a:txBody>
                    <a:bodyPr/>
                    <a:lstStyle/>
                    <a:p>
                      <a:pPr marL="0" algn="l" defTabSz="914400" rtl="0" eaLnBrk="1" fontAlgn="b" latinLnBrk="0" hangingPunct="1"/>
                      <a:r>
                        <a:rPr lang="en-US" sz="1800" kern="1200" dirty="0" smtClean="0">
                          <a:solidFill>
                            <a:schemeClr val="dk1"/>
                          </a:solidFill>
                          <a:effectLst/>
                          <a:latin typeface="+mn-lt"/>
                          <a:ea typeface="+mn-ea"/>
                          <a:cs typeface="+mn-cs"/>
                        </a:rPr>
                        <a:t>Recommended for avoidance</a:t>
                      </a:r>
                      <a:endParaRPr lang="en-US" sz="1800" kern="1200" dirty="0">
                        <a:solidFill>
                          <a:schemeClr val="dk1"/>
                        </a:solidFill>
                        <a:effectLst/>
                        <a:latin typeface="+mn-lt"/>
                        <a:ea typeface="+mn-ea"/>
                        <a:cs typeface="+mn-cs"/>
                      </a:endParaRPr>
                    </a:p>
                  </a:txBody>
                  <a:tcPr/>
                </a:tc>
                <a:tc>
                  <a:txBody>
                    <a:bodyPr/>
                    <a:lstStyle/>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2 or 3? </a:t>
                      </a:r>
                    </a:p>
                  </a:txBody>
                  <a:tcPr/>
                </a:tc>
              </a:tr>
              <a:tr h="591297">
                <a:tc>
                  <a:txBody>
                    <a:bodyPr/>
                    <a:lstStyle/>
                    <a:p>
                      <a:r>
                        <a:rPr lang="en-US" sz="1800" kern="1200" dirty="0" smtClean="0">
                          <a:solidFill>
                            <a:schemeClr val="dk1"/>
                          </a:solidFill>
                          <a:effectLst/>
                          <a:latin typeface="+mn-lt"/>
                          <a:ea typeface="+mn-ea"/>
                          <a:cs typeface="+mn-cs"/>
                        </a:rPr>
                        <a:t>Special Access Zone</a:t>
                      </a:r>
                      <a:r>
                        <a:rPr lang="en-US" dirty="0" smtClean="0">
                          <a:effectLst/>
                        </a:rPr>
                        <a:t>s (</a:t>
                      </a:r>
                      <a:r>
                        <a:rPr lang="en-US" sz="1800" i="1" kern="1200" dirty="0" smtClean="0">
                          <a:solidFill>
                            <a:schemeClr val="dk1"/>
                          </a:solidFill>
                          <a:effectLst/>
                          <a:latin typeface="+mn-lt"/>
                          <a:ea typeface="+mn-ea"/>
                          <a:cs typeface="+mn-cs"/>
                        </a:rPr>
                        <a:t>Natural habitat within an intensively developed landscapes</a:t>
                      </a:r>
                      <a:r>
                        <a:rPr lang="en-US" sz="1800" kern="1200" dirty="0" smtClean="0">
                          <a:solidFill>
                            <a:schemeClr val="dk1"/>
                          </a:solidFill>
                          <a:effectLst/>
                          <a:latin typeface="+mn-lt"/>
                          <a:ea typeface="+mn-ea"/>
                          <a:cs typeface="+mn-cs"/>
                        </a:rPr>
                        <a:t>)</a:t>
                      </a:r>
                      <a:endParaRPr lang="en-US" dirty="0"/>
                    </a:p>
                  </a:txBody>
                  <a:tcPr/>
                </a:tc>
                <a:tc>
                  <a:txBody>
                    <a:bodyPr/>
                    <a:lstStyle/>
                    <a:p>
                      <a:pPr marL="0" algn="l" defTabSz="914400" rtl="0" eaLnBrk="1" fontAlgn="b" latinLnBrk="0" hangingPunct="1"/>
                      <a:r>
                        <a:rPr lang="en-US" sz="1800" kern="1200" dirty="0" smtClean="0">
                          <a:solidFill>
                            <a:schemeClr val="dk1"/>
                          </a:solidFill>
                          <a:effectLst/>
                          <a:latin typeface="+mn-lt"/>
                          <a:ea typeface="+mn-ea"/>
                          <a:cs typeface="+mn-cs"/>
                        </a:rPr>
                        <a:t>None identified</a:t>
                      </a:r>
                      <a:endParaRPr lang="en-US" sz="1800" kern="1200" dirty="0">
                        <a:solidFill>
                          <a:schemeClr val="dk1"/>
                        </a:solidFill>
                        <a:effectLst/>
                        <a:latin typeface="+mn-lt"/>
                        <a:ea typeface="+mn-ea"/>
                        <a:cs typeface="+mn-cs"/>
                      </a:endParaRPr>
                    </a:p>
                  </a:txBody>
                  <a:tcPr/>
                </a:tc>
                <a:tc>
                  <a:txBody>
                    <a:bodyPr/>
                    <a:lstStyle/>
                    <a:p>
                      <a:pPr marL="171450" indent="-171450" algn="l" defTabSz="914400" rtl="0" eaLnBrk="1" fontAlgn="b" latinLnBrk="0" hangingPunct="1">
                        <a:buFont typeface="Arial" panose="020B0604020202020204" pitchFamily="34" charset="0"/>
                        <a:buChar char="•"/>
                      </a:pPr>
                      <a:r>
                        <a:rPr lang="en-US" sz="1800" kern="1200" dirty="0" smtClean="0">
                          <a:solidFill>
                            <a:schemeClr val="dk1"/>
                          </a:solidFill>
                          <a:effectLst/>
                          <a:latin typeface="+mn-lt"/>
                          <a:ea typeface="+mn-ea"/>
                          <a:cs typeface="+mn-cs"/>
                        </a:rPr>
                        <a:t>Cat 2?</a:t>
                      </a:r>
                      <a:endParaRPr lang="en-US" sz="1800" kern="1200" dirty="0">
                        <a:solidFill>
                          <a:schemeClr val="dk1"/>
                        </a:solidFill>
                        <a:effectLst/>
                        <a:latin typeface="+mn-lt"/>
                        <a:ea typeface="+mn-ea"/>
                        <a:cs typeface="+mn-cs"/>
                      </a:endParaRPr>
                    </a:p>
                  </a:txBody>
                  <a:tcPr/>
                </a:tc>
              </a:tr>
            </a:tbl>
          </a:graphicData>
        </a:graphic>
      </p:graphicFrame>
      <p:sp>
        <p:nvSpPr>
          <p:cNvPr id="5" name="TextBox 4"/>
          <p:cNvSpPr txBox="1"/>
          <p:nvPr/>
        </p:nvSpPr>
        <p:spPr>
          <a:xfrm>
            <a:off x="2438400" y="1505559"/>
            <a:ext cx="4953000" cy="461665"/>
          </a:xfrm>
          <a:prstGeom prst="rect">
            <a:avLst/>
          </a:prstGeom>
          <a:noFill/>
        </p:spPr>
        <p:txBody>
          <a:bodyPr wrap="square" rtlCol="0">
            <a:spAutoFit/>
          </a:bodyPr>
          <a:lstStyle/>
          <a:p>
            <a:r>
              <a:rPr lang="en-US" sz="2400" b="1" dirty="0" smtClean="0"/>
              <a:t>Other </a:t>
            </a:r>
            <a:r>
              <a:rPr lang="en-US" sz="2400" b="1" dirty="0" smtClean="0"/>
              <a:t>Potential New </a:t>
            </a:r>
            <a:r>
              <a:rPr lang="en-US" sz="2400" b="1" dirty="0" smtClean="0"/>
              <a:t>Data for Alberta</a:t>
            </a:r>
            <a:endParaRPr lang="en-US" sz="2400" b="1" dirty="0"/>
          </a:p>
        </p:txBody>
      </p:sp>
    </p:spTree>
    <p:extLst>
      <p:ext uri="{BB962C8B-B14F-4D97-AF65-F5344CB8AC3E}">
        <p14:creationId xmlns:p14="http://schemas.microsoft.com/office/powerpoint/2010/main" val="2742106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IV. Environmental </a:t>
            </a:r>
            <a:r>
              <a:rPr lang="en-US" dirty="0"/>
              <a:t>Data Sets: </a:t>
            </a:r>
            <a:r>
              <a:rPr lang="en-US" dirty="0" smtClean="0"/>
              <a:t>NatureServe</a:t>
            </a:r>
            <a:endParaRPr lang="en-US" dirty="0"/>
          </a:p>
        </p:txBody>
      </p:sp>
      <p:sp>
        <p:nvSpPr>
          <p:cNvPr id="3" name="Content Placeholder 2"/>
          <p:cNvSpPr>
            <a:spLocks noGrp="1"/>
          </p:cNvSpPr>
          <p:nvPr>
            <p:ph idx="1"/>
          </p:nvPr>
        </p:nvSpPr>
        <p:spPr/>
        <p:txBody>
          <a:bodyPr>
            <a:normAutofit/>
          </a:bodyPr>
          <a:lstStyle/>
          <a:p>
            <a:pPr marL="627063" indent="-339725"/>
            <a:r>
              <a:rPr lang="en-US" dirty="0" smtClean="0"/>
              <a:t>State </a:t>
            </a:r>
            <a:r>
              <a:rPr lang="en-US" dirty="0" smtClean="0"/>
              <a:t>Heritage Program Data (NatureServe):</a:t>
            </a:r>
          </a:p>
          <a:p>
            <a:pPr lvl="1"/>
            <a:r>
              <a:rPr lang="en-US" dirty="0" smtClean="0"/>
              <a:t>Presence/Absence Data for G1-G2, G3, and U.S. ESA/SARA Species Across the Western North America</a:t>
            </a:r>
          </a:p>
          <a:p>
            <a:pPr lvl="2"/>
            <a:r>
              <a:rPr lang="en-US" dirty="0" smtClean="0"/>
              <a:t>G3 = EDWG Risk Category 2 </a:t>
            </a:r>
          </a:p>
          <a:p>
            <a:pPr lvl="2"/>
            <a:r>
              <a:rPr lang="en-US" dirty="0" smtClean="0"/>
              <a:t>G1-G2 </a:t>
            </a:r>
            <a:r>
              <a:rPr lang="en-US" dirty="0"/>
              <a:t>and U.S. </a:t>
            </a:r>
            <a:r>
              <a:rPr lang="en-US" dirty="0" smtClean="0"/>
              <a:t>ESA/Canadian SARA = </a:t>
            </a:r>
            <a:r>
              <a:rPr lang="en-US" dirty="0"/>
              <a:t>EDWG Risk Category 3 </a:t>
            </a:r>
            <a:endParaRPr lang="en-US" dirty="0" smtClean="0"/>
          </a:p>
          <a:p>
            <a:pPr lvl="1"/>
            <a:r>
              <a:rPr lang="en-US" sz="2900" i="1" dirty="0" smtClean="0"/>
              <a:t>Next Step</a:t>
            </a:r>
            <a:r>
              <a:rPr lang="en-US" sz="2900" dirty="0" smtClean="0"/>
              <a:t>?: Update </a:t>
            </a:r>
            <a:r>
              <a:rPr lang="en-US" sz="2900" dirty="0"/>
              <a:t>license agreement with </a:t>
            </a:r>
            <a:r>
              <a:rPr lang="en-US" sz="2900" dirty="0" smtClean="0"/>
              <a:t>NatureServe</a:t>
            </a:r>
            <a:r>
              <a:rPr lang="en-US" sz="2400" dirty="0" smtClean="0"/>
              <a:t> </a:t>
            </a:r>
          </a:p>
        </p:txBody>
      </p:sp>
      <p:sp>
        <p:nvSpPr>
          <p:cNvPr id="4" name="Slide Number Placeholder 3"/>
          <p:cNvSpPr>
            <a:spLocks noGrp="1"/>
          </p:cNvSpPr>
          <p:nvPr>
            <p:ph type="sldNum" sz="quarter" idx="12"/>
          </p:nvPr>
        </p:nvSpPr>
        <p:spPr/>
        <p:txBody>
          <a:bodyPr/>
          <a:lstStyle/>
          <a:p>
            <a:fld id="{6AFF1EDF-FCF5-4DFF-A03E-6FA4E499A1C1}"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Western Electricity Coordinating Council</a:t>
            </a:r>
            <a:endParaRPr lang="en-US" dirty="0"/>
          </a:p>
        </p:txBody>
      </p:sp>
    </p:spTree>
    <p:extLst>
      <p:ext uri="{BB962C8B-B14F-4D97-AF65-F5344CB8AC3E}">
        <p14:creationId xmlns:p14="http://schemas.microsoft.com/office/powerpoint/2010/main" val="3656513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IV. Environmental </a:t>
            </a:r>
            <a:r>
              <a:rPr lang="en-US" dirty="0"/>
              <a:t>Data Sets: </a:t>
            </a:r>
            <a:r>
              <a:rPr lang="en-US" dirty="0" smtClean="0"/>
              <a:t>NatureServe</a:t>
            </a:r>
            <a:endParaRPr lang="en-US" dirty="0"/>
          </a:p>
        </p:txBody>
      </p:sp>
      <p:sp>
        <p:nvSpPr>
          <p:cNvPr id="3" name="Content Placeholder 2"/>
          <p:cNvSpPr>
            <a:spLocks noGrp="1"/>
          </p:cNvSpPr>
          <p:nvPr>
            <p:ph idx="1"/>
          </p:nvPr>
        </p:nvSpPr>
        <p:spPr>
          <a:xfrm>
            <a:off x="457200" y="1600200"/>
            <a:ext cx="4624141" cy="4525963"/>
          </a:xfrm>
        </p:spPr>
        <p:txBody>
          <a:bodyPr>
            <a:normAutofit fontScale="92500" lnSpcReduction="10000"/>
          </a:bodyPr>
          <a:lstStyle/>
          <a:p>
            <a:pPr marL="627063" lvl="1" indent="-339725">
              <a:buFont typeface="Arial" pitchFamily="34" charset="0"/>
              <a:buChar char="•"/>
            </a:pPr>
            <a:r>
              <a:rPr lang="en-US" sz="3100" i="1" dirty="0" smtClean="0"/>
              <a:t>Option</a:t>
            </a:r>
            <a:r>
              <a:rPr lang="en-US" sz="3100" dirty="0" smtClean="0"/>
              <a:t>: </a:t>
            </a:r>
            <a:r>
              <a:rPr lang="en-US" sz="3100" dirty="0"/>
              <a:t>Western Association of Fish and W</a:t>
            </a:r>
            <a:r>
              <a:rPr lang="en-US" sz="3100" dirty="0" smtClean="0"/>
              <a:t>ildlife </a:t>
            </a:r>
            <a:r>
              <a:rPr lang="en-US" sz="3100" dirty="0"/>
              <a:t>Agencies </a:t>
            </a:r>
            <a:r>
              <a:rPr lang="en-US" sz="3100" dirty="0" smtClean="0"/>
              <a:t>CHAT data</a:t>
            </a:r>
            <a:endParaRPr lang="en-US" sz="3100" dirty="0"/>
          </a:p>
          <a:p>
            <a:pPr lvl="1"/>
            <a:r>
              <a:rPr lang="en-US" sz="2900" dirty="0" smtClean="0"/>
              <a:t>Crucial Habitat Rank </a:t>
            </a:r>
            <a:r>
              <a:rPr lang="en-US" sz="2900" dirty="0"/>
              <a:t>CHAT </a:t>
            </a:r>
            <a:r>
              <a:rPr lang="en-US" sz="2900" dirty="0" smtClean="0"/>
              <a:t>layer </a:t>
            </a:r>
            <a:r>
              <a:rPr lang="en-US" sz="2900" u="sng" dirty="0" smtClean="0"/>
              <a:t>not</a:t>
            </a:r>
            <a:r>
              <a:rPr lang="en-US" sz="2900" dirty="0" smtClean="0"/>
              <a:t> used in WECC Risk Layer</a:t>
            </a:r>
          </a:p>
          <a:p>
            <a:pPr lvl="1"/>
            <a:r>
              <a:rPr lang="en-US" sz="2900" dirty="0" smtClean="0"/>
              <a:t>Investigating Species of Concern/Terrestrial Species of Concern CHAT layers </a:t>
            </a:r>
          </a:p>
          <a:p>
            <a:pPr lvl="2"/>
            <a:endParaRPr lang="en-US" i="1"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Western Electricity Coordinating Council</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7" t="11439"/>
          <a:stretch/>
        </p:blipFill>
        <p:spPr>
          <a:xfrm>
            <a:off x="5029200" y="2286000"/>
            <a:ext cx="4062659" cy="3514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65920" b="90196"/>
          <a:stretch/>
        </p:blipFill>
        <p:spPr>
          <a:xfrm>
            <a:off x="6553200" y="2342229"/>
            <a:ext cx="2509556" cy="448135"/>
          </a:xfrm>
          <a:prstGeom prst="rect">
            <a:avLst/>
          </a:prstGeom>
        </p:spPr>
      </p:pic>
    </p:spTree>
    <p:extLst>
      <p:ext uri="{BB962C8B-B14F-4D97-AF65-F5344CB8AC3E}">
        <p14:creationId xmlns:p14="http://schemas.microsoft.com/office/powerpoint/2010/main" val="278281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IV. Environmental </a:t>
            </a:r>
            <a:r>
              <a:rPr lang="en-US" dirty="0"/>
              <a:t>Data Sets: </a:t>
            </a:r>
            <a:r>
              <a:rPr lang="en-US" dirty="0" smtClean="0"/>
              <a:t>NatureServe</a:t>
            </a:r>
            <a:endParaRPr lang="en-US" dirty="0"/>
          </a:p>
        </p:txBody>
      </p:sp>
      <p:sp>
        <p:nvSpPr>
          <p:cNvPr id="3" name="Content Placeholder 2"/>
          <p:cNvSpPr>
            <a:spLocks noGrp="1"/>
          </p:cNvSpPr>
          <p:nvPr>
            <p:ph idx="1"/>
          </p:nvPr>
        </p:nvSpPr>
        <p:spPr>
          <a:xfrm>
            <a:off x="457200" y="1600200"/>
            <a:ext cx="8610600" cy="4525963"/>
          </a:xfrm>
        </p:spPr>
        <p:txBody>
          <a:bodyPr>
            <a:normAutofit fontScale="92500" lnSpcReduction="20000"/>
          </a:bodyPr>
          <a:lstStyle/>
          <a:p>
            <a:pPr marL="627063" lvl="1" indent="-339725">
              <a:buFont typeface="Arial" pitchFamily="34" charset="0"/>
              <a:buChar char="•"/>
            </a:pPr>
            <a:r>
              <a:rPr lang="en-US" sz="3100" i="1" dirty="0" smtClean="0"/>
              <a:t>Option</a:t>
            </a:r>
            <a:r>
              <a:rPr lang="en-US" sz="3100" dirty="0" smtClean="0"/>
              <a:t>: </a:t>
            </a:r>
            <a:r>
              <a:rPr lang="en-US" sz="3100" dirty="0"/>
              <a:t>Western Association of Fish and W</a:t>
            </a:r>
            <a:r>
              <a:rPr lang="en-US" sz="3100" dirty="0" smtClean="0"/>
              <a:t>ildlife </a:t>
            </a:r>
            <a:r>
              <a:rPr lang="en-US" sz="3100" dirty="0"/>
              <a:t>Agencies </a:t>
            </a:r>
            <a:r>
              <a:rPr lang="en-US" sz="3100" dirty="0" smtClean="0"/>
              <a:t>CHAT data</a:t>
            </a:r>
            <a:endParaRPr lang="en-US" sz="3100" dirty="0"/>
          </a:p>
          <a:p>
            <a:pPr lvl="1"/>
            <a:r>
              <a:rPr lang="en-US" dirty="0" smtClean="0"/>
              <a:t>Benefits</a:t>
            </a:r>
          </a:p>
          <a:p>
            <a:pPr lvl="2"/>
            <a:r>
              <a:rPr lang="en-US" dirty="0" smtClean="0"/>
              <a:t>Includes species </a:t>
            </a:r>
            <a:r>
              <a:rPr lang="en-US" dirty="0"/>
              <a:t>of state and/or national conservation importance (vulnerable to extinction, undergoing regional decline, or requiring special management attention)</a:t>
            </a:r>
          </a:p>
          <a:p>
            <a:pPr lvl="2"/>
            <a:r>
              <a:rPr lang="en-US" dirty="0"/>
              <a:t>Includes ESA/G1-G3 </a:t>
            </a:r>
            <a:r>
              <a:rPr lang="en-US" dirty="0" smtClean="0"/>
              <a:t>Species Occurrence, </a:t>
            </a:r>
            <a:r>
              <a:rPr lang="en-US" dirty="0"/>
              <a:t>but also other items (e.g., Core Sage-Grouse Habitat</a:t>
            </a:r>
            <a:r>
              <a:rPr lang="en-US" dirty="0" smtClean="0"/>
              <a:t>)</a:t>
            </a:r>
          </a:p>
          <a:p>
            <a:pPr lvl="2"/>
            <a:r>
              <a:rPr lang="en-US" dirty="0" smtClean="0"/>
              <a:t>Free and up-to-date</a:t>
            </a:r>
          </a:p>
          <a:p>
            <a:pPr lvl="1"/>
            <a:r>
              <a:rPr lang="en-US" dirty="0" smtClean="0"/>
              <a:t>Drawbacks</a:t>
            </a:r>
            <a:endParaRPr lang="en-US" dirty="0"/>
          </a:p>
          <a:p>
            <a:pPr lvl="2"/>
            <a:r>
              <a:rPr lang="en-US" dirty="0"/>
              <a:t>Not </a:t>
            </a:r>
            <a:r>
              <a:rPr lang="en-US" dirty="0" smtClean="0"/>
              <a:t>100% consistent </a:t>
            </a:r>
            <a:r>
              <a:rPr lang="en-US" dirty="0"/>
              <a:t>state-to-state</a:t>
            </a:r>
          </a:p>
          <a:p>
            <a:pPr lvl="2"/>
            <a:r>
              <a:rPr lang="en-US" dirty="0" smtClean="0"/>
              <a:t>No real correlation with existing NatureServe Data</a:t>
            </a:r>
          </a:p>
          <a:p>
            <a:pPr lvl="2"/>
            <a:r>
              <a:rPr lang="en-US" dirty="0" smtClean="0"/>
              <a:t>U.S. only</a:t>
            </a:r>
          </a:p>
          <a:p>
            <a:pPr lvl="2"/>
            <a:endParaRPr lang="en-US" i="1"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Western Electricity Coordinating Council</a:t>
            </a:r>
            <a:endParaRPr lang="en-US" dirty="0"/>
          </a:p>
        </p:txBody>
      </p:sp>
    </p:spTree>
    <p:extLst>
      <p:ext uri="{BB962C8B-B14F-4D97-AF65-F5344CB8AC3E}">
        <p14:creationId xmlns:p14="http://schemas.microsoft.com/office/powerpoint/2010/main" val="2793449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9425"/>
            <a:ext cx="9144000" cy="1527175"/>
          </a:xfrm>
        </p:spPr>
        <p:txBody>
          <a:bodyPr/>
          <a:lstStyle/>
          <a:p>
            <a:r>
              <a:rPr lang="en-US" dirty="0" smtClean="0"/>
              <a:t>Supporting Slides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3072821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EDWG Survey: Participant type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5178038"/>
              </p:ext>
            </p:extLst>
          </p:nvPr>
        </p:nvGraphicFramePr>
        <p:xfrm>
          <a:off x="304801" y="1633061"/>
          <a:ext cx="8381998" cy="3922402"/>
        </p:xfrm>
        <a:graphic>
          <a:graphicData uri="http://schemas.openxmlformats.org/drawingml/2006/table">
            <a:tbl>
              <a:tblPr firstRow="1">
                <a:tableStyleId>{5C22544A-7EE6-4342-B048-85BDC9FD1C3A}</a:tableStyleId>
              </a:tblPr>
              <a:tblGrid>
                <a:gridCol w="6534036"/>
                <a:gridCol w="923981"/>
                <a:gridCol w="923981"/>
              </a:tblGrid>
              <a:tr h="43815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mn-lt"/>
                          <a:ea typeface="+mn-ea"/>
                          <a:cs typeface="+mn-cs"/>
                        </a:rPr>
                        <a:t>Response Percent</a:t>
                      </a: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mn-lt"/>
                          <a:ea typeface="+mn-ea"/>
                          <a:cs typeface="+mn-cs"/>
                        </a:rPr>
                        <a:t>Response Count</a:t>
                      </a:r>
                    </a:p>
                  </a:txBody>
                  <a:tcPr marL="9525" marR="9525" marT="9525" marB="0" anchor="ctr"/>
                </a:tc>
              </a:tr>
              <a:tr h="6534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I am a </a:t>
                      </a:r>
                      <a:r>
                        <a:rPr lang="en-US" sz="1800" b="1" kern="1200" dirty="0" smtClean="0">
                          <a:solidFill>
                            <a:schemeClr val="tx1"/>
                          </a:solidFill>
                          <a:latin typeface="+mn-lt"/>
                          <a:ea typeface="+mn-ea"/>
                          <a:cs typeface="+mn-cs"/>
                        </a:rPr>
                        <a:t>project proponent </a:t>
                      </a:r>
                      <a:r>
                        <a:rPr lang="en-US" sz="1800" b="0" kern="1200" dirty="0" smtClean="0">
                          <a:solidFill>
                            <a:schemeClr val="tx1"/>
                          </a:solidFill>
                          <a:latin typeface="+mn-lt"/>
                          <a:ea typeface="+mn-ea"/>
                          <a:cs typeface="+mn-cs"/>
                        </a:rPr>
                        <a:t>who plans the development of new facilities that are built and maintained by my organization.</a:t>
                      </a:r>
                      <a:endParaRPr lang="en-US" sz="1800" b="0" kern="1200" dirty="0">
                        <a:solidFill>
                          <a:schemeClr val="tx1"/>
                        </a:solidFill>
                        <a:latin typeface="+mn-lt"/>
                        <a:ea typeface="+mn-ea"/>
                        <a:cs typeface="+mn-cs"/>
                      </a:endParaRPr>
                    </a:p>
                  </a:txBody>
                  <a:tcPr marL="9525" marR="9525" marT="9525" marB="0" anchor="b"/>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7.1%</a:t>
                      </a:r>
                      <a:endParaRPr lang="en-US" sz="1800" kern="1200" dirty="0">
                        <a:solidFill>
                          <a:schemeClr val="tx1"/>
                        </a:solidFill>
                        <a:latin typeface="+mn-lt"/>
                        <a:ea typeface="+mn-ea"/>
                        <a:cs typeface="+mn-cs"/>
                      </a:endParaRP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1</a:t>
                      </a:r>
                      <a:endParaRPr lang="en-US" sz="1800" kern="1200" dirty="0">
                        <a:solidFill>
                          <a:schemeClr val="tx1"/>
                        </a:solidFill>
                        <a:latin typeface="+mn-lt"/>
                        <a:ea typeface="+mn-ea"/>
                        <a:cs typeface="+mn-cs"/>
                      </a:endParaRPr>
                    </a:p>
                  </a:txBody>
                  <a:tcPr marL="9525" marR="9525" marT="9525" marB="0" anchor="ctr"/>
                </a:tc>
              </a:tr>
              <a:tr h="6534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I am affiliated with a </a:t>
                      </a:r>
                      <a:r>
                        <a:rPr lang="en-US" sz="1800" b="1" kern="1200" dirty="0">
                          <a:solidFill>
                            <a:schemeClr val="tx1"/>
                          </a:solidFill>
                          <a:latin typeface="+mn-lt"/>
                          <a:ea typeface="+mn-ea"/>
                          <a:cs typeface="+mn-cs"/>
                        </a:rPr>
                        <a:t>public regulatory or review agency </a:t>
                      </a:r>
                      <a:r>
                        <a:rPr lang="en-US" sz="1800" b="0" kern="1200" dirty="0">
                          <a:solidFill>
                            <a:schemeClr val="tx1"/>
                          </a:solidFill>
                          <a:latin typeface="+mn-lt"/>
                          <a:ea typeface="+mn-ea"/>
                          <a:cs typeface="+mn-cs"/>
                        </a:rPr>
                        <a:t>that reviews, licenses, or permits proposed transmission facilities.</a:t>
                      </a:r>
                    </a:p>
                  </a:txBody>
                  <a:tcPr marL="9525" marR="9525" marT="9525" marB="0" anchor="b"/>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35.7%</a:t>
                      </a: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5</a:t>
                      </a:r>
                      <a:endParaRPr lang="en-US" sz="1800" kern="1200" dirty="0">
                        <a:solidFill>
                          <a:schemeClr val="tx1"/>
                        </a:solidFill>
                        <a:latin typeface="+mn-lt"/>
                        <a:ea typeface="+mn-ea"/>
                        <a:cs typeface="+mn-cs"/>
                      </a:endParaRPr>
                    </a:p>
                  </a:txBody>
                  <a:tcPr marL="9525" marR="9525" marT="9525" marB="0" anchor="ctr"/>
                </a:tc>
              </a:tr>
              <a:tr h="5617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I am affiliated with </a:t>
                      </a:r>
                      <a:r>
                        <a:rPr lang="en-US" sz="1800" b="0" kern="1200" dirty="0" smtClean="0">
                          <a:solidFill>
                            <a:schemeClr val="tx1"/>
                          </a:solidFill>
                          <a:latin typeface="+mn-lt"/>
                          <a:ea typeface="+mn-ea"/>
                          <a:cs typeface="+mn-cs"/>
                        </a:rPr>
                        <a:t>a </a:t>
                      </a:r>
                      <a:r>
                        <a:rPr lang="en-US" sz="1800" b="1" kern="1200" dirty="0">
                          <a:solidFill>
                            <a:schemeClr val="tx1"/>
                          </a:solidFill>
                          <a:latin typeface="+mn-lt"/>
                          <a:ea typeface="+mn-ea"/>
                          <a:cs typeface="+mn-cs"/>
                        </a:rPr>
                        <a:t>non-governmental organization</a:t>
                      </a:r>
                      <a:r>
                        <a:rPr lang="en-US" sz="1800" b="0" kern="1200" dirty="0">
                          <a:solidFill>
                            <a:schemeClr val="tx1"/>
                          </a:solidFill>
                          <a:latin typeface="+mn-lt"/>
                          <a:ea typeface="+mn-ea"/>
                          <a:cs typeface="+mn-cs"/>
                        </a:rPr>
                        <a:t> that provides input on </a:t>
                      </a:r>
                      <a:r>
                        <a:rPr lang="en-US" sz="1800" b="0" kern="1200" dirty="0" smtClean="0">
                          <a:solidFill>
                            <a:schemeClr val="tx1"/>
                          </a:solidFill>
                          <a:latin typeface="+mn-lt"/>
                          <a:ea typeface="+mn-ea"/>
                          <a:cs typeface="+mn-cs"/>
                        </a:rPr>
                        <a:t>proposed </a:t>
                      </a:r>
                      <a:r>
                        <a:rPr lang="en-US" sz="1800" b="1" kern="1200" dirty="0" smtClean="0">
                          <a:solidFill>
                            <a:schemeClr val="tx1"/>
                          </a:solidFill>
                          <a:latin typeface="+mn-lt"/>
                          <a:ea typeface="+mn-ea"/>
                          <a:cs typeface="+mn-cs"/>
                        </a:rPr>
                        <a:t>transmission facilities</a:t>
                      </a:r>
                      <a:r>
                        <a:rPr lang="en-US" sz="1800" b="0" kern="1200" dirty="0" smtClean="0">
                          <a:solidFill>
                            <a:schemeClr val="tx1"/>
                          </a:solidFill>
                          <a:latin typeface="+mn-lt"/>
                          <a:ea typeface="+mn-ea"/>
                          <a:cs typeface="+mn-cs"/>
                        </a:rPr>
                        <a:t>.</a:t>
                      </a:r>
                      <a:endParaRPr lang="en-US" sz="1800" b="0" kern="1200" dirty="0">
                        <a:solidFill>
                          <a:schemeClr val="tx1"/>
                        </a:solidFill>
                        <a:latin typeface="+mn-lt"/>
                        <a:ea typeface="+mn-ea"/>
                        <a:cs typeface="+mn-cs"/>
                      </a:endParaRPr>
                    </a:p>
                  </a:txBody>
                  <a:tcPr marL="9525" marR="9525" marT="9525" marB="0" anchor="b"/>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14.3%</a:t>
                      </a: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2</a:t>
                      </a:r>
                    </a:p>
                  </a:txBody>
                  <a:tcPr marL="9525" marR="9525" marT="9525" marB="0" anchor="ctr"/>
                </a:tc>
              </a:tr>
              <a:tr h="4685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I am affiliated with a </a:t>
                      </a:r>
                      <a:r>
                        <a:rPr lang="en-US" sz="1800" b="1" kern="1200" dirty="0">
                          <a:solidFill>
                            <a:schemeClr val="tx1"/>
                          </a:solidFill>
                          <a:latin typeface="+mn-lt"/>
                          <a:ea typeface="+mn-ea"/>
                          <a:cs typeface="+mn-cs"/>
                        </a:rPr>
                        <a:t>non-governmental organization </a:t>
                      </a:r>
                      <a:r>
                        <a:rPr lang="en-US" sz="1800" b="0" kern="1200" dirty="0">
                          <a:solidFill>
                            <a:schemeClr val="tx1"/>
                          </a:solidFill>
                          <a:latin typeface="+mn-lt"/>
                          <a:ea typeface="+mn-ea"/>
                          <a:cs typeface="+mn-cs"/>
                        </a:rPr>
                        <a:t>involved in </a:t>
                      </a:r>
                      <a:r>
                        <a:rPr lang="en-US" sz="1800" b="1" kern="1200" dirty="0">
                          <a:solidFill>
                            <a:schemeClr val="tx1"/>
                          </a:solidFill>
                          <a:latin typeface="+mn-lt"/>
                          <a:ea typeface="+mn-ea"/>
                          <a:cs typeface="+mn-cs"/>
                        </a:rPr>
                        <a:t>renewable energy </a:t>
                      </a:r>
                      <a:r>
                        <a:rPr lang="en-US" sz="1800" b="0" kern="1200" dirty="0">
                          <a:solidFill>
                            <a:schemeClr val="tx1"/>
                          </a:solidFill>
                          <a:latin typeface="+mn-lt"/>
                          <a:ea typeface="+mn-ea"/>
                          <a:cs typeface="+mn-cs"/>
                        </a:rPr>
                        <a:t>issues</a:t>
                      </a:r>
                      <a:r>
                        <a:rPr lang="en-US" sz="1800" b="0" kern="1200" dirty="0" smtClean="0">
                          <a:solidFill>
                            <a:schemeClr val="tx1"/>
                          </a:solidFill>
                          <a:latin typeface="+mn-lt"/>
                          <a:ea typeface="+mn-ea"/>
                          <a:cs typeface="+mn-cs"/>
                        </a:rPr>
                        <a:t>.</a:t>
                      </a:r>
                      <a:endParaRPr lang="en-US" sz="1800" b="0" kern="1200" dirty="0">
                        <a:solidFill>
                          <a:schemeClr val="tx1"/>
                        </a:solidFill>
                        <a:latin typeface="+mn-lt"/>
                        <a:ea typeface="+mn-ea"/>
                        <a:cs typeface="+mn-cs"/>
                      </a:endParaRPr>
                    </a:p>
                  </a:txBody>
                  <a:tcPr marL="9525" marR="9525" marT="9525" marB="0" anchor="b"/>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7.7%</a:t>
                      </a: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1</a:t>
                      </a:r>
                    </a:p>
                  </a:txBody>
                  <a:tcPr marL="9525" marR="9525" marT="9525" marB="0" anchor="ctr"/>
                </a:tc>
              </a:tr>
              <a:tr h="6534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I am a </a:t>
                      </a:r>
                      <a:r>
                        <a:rPr lang="en-US" sz="1800" b="1" kern="1200" dirty="0">
                          <a:solidFill>
                            <a:schemeClr val="tx1"/>
                          </a:solidFill>
                          <a:latin typeface="+mn-lt"/>
                          <a:ea typeface="+mn-ea"/>
                          <a:cs typeface="+mn-cs"/>
                        </a:rPr>
                        <a:t>consultant</a:t>
                      </a:r>
                      <a:r>
                        <a:rPr lang="en-US" sz="1800" b="0" kern="1200" dirty="0">
                          <a:solidFill>
                            <a:schemeClr val="tx1"/>
                          </a:solidFill>
                          <a:latin typeface="+mn-lt"/>
                          <a:ea typeface="+mn-ea"/>
                          <a:cs typeface="+mn-cs"/>
                        </a:rPr>
                        <a:t> involved in planning or assessment of transmission facilities on behalf of public or private clients.</a:t>
                      </a:r>
                    </a:p>
                  </a:txBody>
                  <a:tcPr marL="9525" marR="9525" marT="9525" marB="0" anchor="b"/>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14.3%</a:t>
                      </a:r>
                      <a:endParaRPr lang="en-US" sz="1800" kern="1200" dirty="0">
                        <a:solidFill>
                          <a:schemeClr val="tx1"/>
                        </a:solidFill>
                        <a:latin typeface="+mn-lt"/>
                        <a:ea typeface="+mn-ea"/>
                        <a:cs typeface="+mn-cs"/>
                      </a:endParaRP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2</a:t>
                      </a:r>
                      <a:endParaRPr lang="en-US" sz="1800" kern="1200" dirty="0">
                        <a:solidFill>
                          <a:schemeClr val="tx1"/>
                        </a:solidFill>
                        <a:latin typeface="+mn-lt"/>
                        <a:ea typeface="+mn-ea"/>
                        <a:cs typeface="+mn-cs"/>
                      </a:endParaRPr>
                    </a:p>
                  </a:txBody>
                  <a:tcPr marL="9525" marR="9525" marT="9525" marB="0" anchor="ctr"/>
                </a:tc>
              </a:tr>
              <a:tr h="2228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Other</a:t>
                      </a:r>
                      <a:endParaRPr lang="en-US" sz="1800" b="0" kern="1200" dirty="0">
                        <a:solidFill>
                          <a:schemeClr val="tx1"/>
                        </a:solidFill>
                        <a:latin typeface="+mn-lt"/>
                        <a:ea typeface="+mn-ea"/>
                        <a:cs typeface="+mn-cs"/>
                      </a:endParaRPr>
                    </a:p>
                  </a:txBody>
                  <a:tcPr marL="9525" marR="9525" marT="9525" marB="0" anchor="b"/>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21.4%</a:t>
                      </a:r>
                      <a:endParaRPr lang="en-US" sz="1800" kern="1200" dirty="0">
                        <a:solidFill>
                          <a:schemeClr val="tx1"/>
                        </a:solidFill>
                        <a:latin typeface="+mn-lt"/>
                        <a:ea typeface="+mn-ea"/>
                        <a:cs typeface="+mn-cs"/>
                      </a:endParaRPr>
                    </a:p>
                  </a:txBody>
                  <a:tcPr marL="9525" marR="9525" marT="9525"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3 (1)</a:t>
                      </a:r>
                      <a:endParaRPr lang="en-US" sz="1800" kern="1200" dirty="0">
                        <a:solidFill>
                          <a:schemeClr val="tx1"/>
                        </a:solidFill>
                        <a:latin typeface="+mn-lt"/>
                        <a:ea typeface="+mn-ea"/>
                        <a:cs typeface="+mn-cs"/>
                      </a:endParaRPr>
                    </a:p>
                  </a:txBody>
                  <a:tcPr marL="9525" marR="9525" marT="9525" marB="0" anchor="ctr"/>
                </a:tc>
              </a:tr>
            </a:tbl>
          </a:graphicData>
        </a:graphic>
      </p:graphicFrame>
      <p:sp>
        <p:nvSpPr>
          <p:cNvPr id="4" name="Slide Number Placeholder 3"/>
          <p:cNvSpPr>
            <a:spLocks noGrp="1"/>
          </p:cNvSpPr>
          <p:nvPr>
            <p:ph type="sldNum" sz="quarter" idx="12"/>
          </p:nvPr>
        </p:nvSpPr>
        <p:spPr/>
        <p:txBody>
          <a:bodyPr/>
          <a:lstStyle/>
          <a:p>
            <a:fld id="{6AFF1EDF-FCF5-4DFF-A03E-6FA4E499A1C1}"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3615621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EDWG Survey: </a:t>
            </a:r>
            <a:r>
              <a:rPr lang="en-US" dirty="0" smtClean="0"/>
              <a:t>Review of Current Features</a:t>
            </a:r>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sp>
        <p:nvSpPr>
          <p:cNvPr id="7" name="TextBox 6"/>
          <p:cNvSpPr txBox="1"/>
          <p:nvPr/>
        </p:nvSpPr>
        <p:spPr>
          <a:xfrm>
            <a:off x="381000" y="5339867"/>
            <a:ext cx="5410200" cy="369332"/>
          </a:xfrm>
          <a:prstGeom prst="rect">
            <a:avLst/>
          </a:prstGeom>
          <a:noFill/>
        </p:spPr>
        <p:txBody>
          <a:bodyPr wrap="square" rtlCol="0">
            <a:spAutoFit/>
          </a:bodyPr>
          <a:lstStyle/>
          <a:p>
            <a:r>
              <a:rPr lang="en-US" i="1" dirty="0" smtClean="0"/>
              <a:t>1 Low Importance/  Highly Important</a:t>
            </a:r>
            <a:endParaRPr lang="en-US" i="1" dirty="0"/>
          </a:p>
        </p:txBody>
      </p:sp>
      <p:graphicFrame>
        <p:nvGraphicFramePr>
          <p:cNvPr id="8" name="Table 7"/>
          <p:cNvGraphicFramePr>
            <a:graphicFrameLocks noGrp="1"/>
          </p:cNvGraphicFramePr>
          <p:nvPr>
            <p:extLst>
              <p:ext uri="{D42A27DB-BD31-4B8C-83A1-F6EECF244321}">
                <p14:modId xmlns:p14="http://schemas.microsoft.com/office/powerpoint/2010/main" val="2369186713"/>
              </p:ext>
            </p:extLst>
          </p:nvPr>
        </p:nvGraphicFramePr>
        <p:xfrm>
          <a:off x="381000" y="2185831"/>
          <a:ext cx="8077200" cy="3154036"/>
        </p:xfrm>
        <a:graphic>
          <a:graphicData uri="http://schemas.openxmlformats.org/drawingml/2006/table">
            <a:tbl>
              <a:tblPr firstRow="1" bandRow="1">
                <a:tableStyleId>{5C22544A-7EE6-4342-B048-85BDC9FD1C3A}</a:tableStyleId>
              </a:tblPr>
              <a:tblGrid>
                <a:gridCol w="6324600"/>
                <a:gridCol w="1752600"/>
              </a:tblGrid>
              <a:tr h="370840">
                <a:tc gridSpan="2">
                  <a:txBody>
                    <a:bodyPr/>
                    <a:lstStyle/>
                    <a:p>
                      <a:r>
                        <a:rPr lang="en-US" sz="1800" u="none" strike="noStrike" dirty="0" smtClean="0">
                          <a:effectLst/>
                        </a:rPr>
                        <a:t>How important to you is the following EXISTING functionality?</a:t>
                      </a:r>
                      <a:endParaRPr lang="en-US" sz="1800" dirty="0"/>
                    </a:p>
                  </a:txBody>
                  <a:tcPr/>
                </a:tc>
                <a:tc hMerge="1">
                  <a:txBody>
                    <a:bodyPr/>
                    <a:lstStyle/>
                    <a:p>
                      <a:endParaRPr lang="en-US" sz="1800" dirty="0"/>
                    </a:p>
                  </a:txBody>
                  <a:tcPr/>
                </a:tc>
              </a:tr>
              <a:tr h="370840">
                <a:tc>
                  <a:txBody>
                    <a:bodyPr/>
                    <a:lstStyle/>
                    <a:p>
                      <a:r>
                        <a:rPr lang="en-US" sz="1800" b="1" dirty="0" smtClean="0"/>
                        <a:t>Potential</a:t>
                      </a:r>
                      <a:r>
                        <a:rPr lang="en-US" sz="1800" b="1" baseline="0" dirty="0" smtClean="0"/>
                        <a:t> Data</a:t>
                      </a:r>
                      <a:endParaRPr lang="en-US" sz="1800" b="1" dirty="0"/>
                    </a:p>
                  </a:txBody>
                  <a:tcPr/>
                </a:tc>
                <a:tc>
                  <a:txBody>
                    <a:bodyPr/>
                    <a:lstStyle/>
                    <a:p>
                      <a:pPr algn="ctr" fontAlgn="ctr"/>
                      <a:r>
                        <a:rPr lang="en-US" sz="1800" b="1" u="none" strike="noStrike" dirty="0">
                          <a:effectLst/>
                        </a:rPr>
                        <a:t>Rating Average</a:t>
                      </a:r>
                      <a:endParaRPr lang="en-US" sz="1800" b="1" i="0" u="none" strike="noStrike" dirty="0">
                        <a:solidFill>
                          <a:srgbClr val="000000"/>
                        </a:solidFill>
                        <a:effectLst/>
                        <a:latin typeface="Microsoft Sans Serif" panose="020B0604020202020204" pitchFamily="34" charset="0"/>
                      </a:endParaRPr>
                    </a:p>
                  </a:txBody>
                  <a:tcPr marL="8252" marR="8252" marT="8252" marB="0" anchor="ctr"/>
                </a:tc>
              </a:tr>
              <a:tr h="370840">
                <a:tc>
                  <a:txBody>
                    <a:bodyPr/>
                    <a:lstStyle/>
                    <a:p>
                      <a:pPr algn="l" fontAlgn="b"/>
                      <a:r>
                        <a:rPr lang="en-US" sz="1800" u="none" strike="noStrike" kern="1200" dirty="0" smtClean="0">
                          <a:solidFill>
                            <a:schemeClr val="dk1"/>
                          </a:solidFill>
                          <a:effectLst/>
                          <a:latin typeface="+mn-lt"/>
                          <a:ea typeface="+mn-ea"/>
                          <a:cs typeface="+mn-cs"/>
                        </a:rPr>
                        <a:t>Give unique names to any transmission corridor(s) you draw</a:t>
                      </a:r>
                      <a:endParaRPr lang="en-US" sz="1800" u="none" strike="noStrike" kern="1200" dirty="0">
                        <a:solidFill>
                          <a:schemeClr val="dk1"/>
                        </a:solidFill>
                        <a:effectLst/>
                        <a:latin typeface="+mn-lt"/>
                        <a:ea typeface="+mn-ea"/>
                        <a:cs typeface="+mn-cs"/>
                      </a:endParaRPr>
                    </a:p>
                  </a:txBody>
                  <a:tcPr marL="8252" marR="8252" marT="8252" marB="0" anchor="b"/>
                </a:tc>
                <a:tc>
                  <a:txBody>
                    <a:bodyPr/>
                    <a:lstStyle/>
                    <a:p>
                      <a:pPr algn="ctr" fontAlgn="ctr"/>
                      <a:r>
                        <a:rPr lang="en-US" sz="1800" u="none" strike="noStrike" kern="1200" dirty="0" smtClean="0">
                          <a:solidFill>
                            <a:schemeClr val="dk1"/>
                          </a:solidFill>
                          <a:effectLst/>
                          <a:latin typeface="+mn-lt"/>
                          <a:ea typeface="+mn-ea"/>
                          <a:cs typeface="+mn-cs"/>
                        </a:rPr>
                        <a:t>4.50</a:t>
                      </a:r>
                      <a:endParaRPr lang="en-US" sz="1800" u="none" strike="noStrike" kern="1200" dirty="0">
                        <a:solidFill>
                          <a:schemeClr val="dk1"/>
                        </a:solidFill>
                        <a:effectLst/>
                        <a:latin typeface="+mn-lt"/>
                        <a:ea typeface="+mn-ea"/>
                        <a:cs typeface="+mn-cs"/>
                      </a:endParaRPr>
                    </a:p>
                  </a:txBody>
                  <a:tcPr marL="8252" marR="8252" marT="8252" marB="0" anchor="ctr"/>
                </a:tc>
              </a:tr>
              <a:tr h="370840">
                <a:tc>
                  <a:txBody>
                    <a:bodyPr/>
                    <a:lstStyle/>
                    <a:p>
                      <a:pPr algn="l" fontAlgn="b"/>
                      <a:r>
                        <a:rPr lang="en-US" sz="1800" u="none" strike="noStrike" kern="1200" dirty="0" smtClean="0">
                          <a:solidFill>
                            <a:schemeClr val="dk1"/>
                          </a:solidFill>
                          <a:effectLst/>
                          <a:latin typeface="+mn-lt"/>
                          <a:ea typeface="+mn-ea"/>
                          <a:cs typeface="+mn-cs"/>
                        </a:rPr>
                        <a:t>Draw and download a transmission line</a:t>
                      </a:r>
                      <a:endParaRPr lang="en-US" sz="1800" u="none" strike="noStrike" kern="1200" dirty="0">
                        <a:solidFill>
                          <a:schemeClr val="dk1"/>
                        </a:solidFill>
                        <a:effectLst/>
                        <a:latin typeface="+mn-lt"/>
                        <a:ea typeface="+mn-ea"/>
                        <a:cs typeface="+mn-cs"/>
                      </a:endParaRPr>
                    </a:p>
                  </a:txBody>
                  <a:tcPr marL="8252" marR="8252" marT="8252" marB="0" anchor="b"/>
                </a:tc>
                <a:tc>
                  <a:txBody>
                    <a:bodyPr/>
                    <a:lstStyle/>
                    <a:p>
                      <a:pPr algn="ctr" fontAlgn="ctr"/>
                      <a:r>
                        <a:rPr lang="en-US" sz="1800" u="none" strike="noStrike" kern="1200" dirty="0" smtClean="0">
                          <a:solidFill>
                            <a:schemeClr val="dk1"/>
                          </a:solidFill>
                          <a:effectLst/>
                          <a:latin typeface="+mn-lt"/>
                          <a:ea typeface="+mn-ea"/>
                          <a:cs typeface="+mn-cs"/>
                        </a:rPr>
                        <a:t>4.36</a:t>
                      </a:r>
                      <a:endParaRPr lang="en-US" sz="1800" u="none" strike="noStrike" kern="1200" dirty="0">
                        <a:solidFill>
                          <a:schemeClr val="dk1"/>
                        </a:solidFill>
                        <a:effectLst/>
                        <a:latin typeface="+mn-lt"/>
                        <a:ea typeface="+mn-ea"/>
                        <a:cs typeface="+mn-cs"/>
                      </a:endParaRPr>
                    </a:p>
                  </a:txBody>
                  <a:tcPr marL="9525" marR="9525" marT="9525" marB="0" anchor="ctr"/>
                </a:tc>
              </a:tr>
              <a:tr h="370840">
                <a:tc>
                  <a:txBody>
                    <a:bodyPr/>
                    <a:lstStyle/>
                    <a:p>
                      <a:pPr algn="l" fontAlgn="b"/>
                      <a:r>
                        <a:rPr lang="en-US" sz="1800" u="none" strike="noStrike" kern="1200" dirty="0" smtClean="0">
                          <a:solidFill>
                            <a:schemeClr val="dk1"/>
                          </a:solidFill>
                          <a:effectLst/>
                          <a:latin typeface="+mn-lt"/>
                          <a:ea typeface="+mn-ea"/>
                          <a:cs typeface="+mn-cs"/>
                        </a:rPr>
                        <a:t>Create a database file that contains the length and attributes (risk classes, area types, mitigation and capital costs) of each segment</a:t>
                      </a:r>
                      <a:endParaRPr lang="en-US" sz="1800" u="none" strike="noStrike" kern="1200" dirty="0">
                        <a:solidFill>
                          <a:schemeClr val="dk1"/>
                        </a:solidFill>
                        <a:effectLst/>
                        <a:latin typeface="+mn-lt"/>
                        <a:ea typeface="+mn-ea"/>
                        <a:cs typeface="+mn-cs"/>
                      </a:endParaRPr>
                    </a:p>
                  </a:txBody>
                  <a:tcPr marL="8252" marR="8252" marT="8252" marB="0" anchor="b"/>
                </a:tc>
                <a:tc>
                  <a:txBody>
                    <a:bodyPr/>
                    <a:lstStyle/>
                    <a:p>
                      <a:pPr algn="ctr" fontAlgn="ctr"/>
                      <a:r>
                        <a:rPr lang="en-US" sz="1800" u="none" strike="noStrike" kern="1200" dirty="0" smtClean="0">
                          <a:solidFill>
                            <a:schemeClr val="dk1"/>
                          </a:solidFill>
                          <a:effectLst/>
                          <a:latin typeface="+mn-lt"/>
                          <a:ea typeface="+mn-ea"/>
                          <a:cs typeface="+mn-cs"/>
                        </a:rPr>
                        <a:t>4.00</a:t>
                      </a:r>
                      <a:endParaRPr lang="en-US" sz="1800" u="none" strike="noStrike" kern="1200" dirty="0">
                        <a:solidFill>
                          <a:schemeClr val="dk1"/>
                        </a:solidFill>
                        <a:effectLst/>
                        <a:latin typeface="+mn-lt"/>
                        <a:ea typeface="+mn-ea"/>
                        <a:cs typeface="+mn-cs"/>
                      </a:endParaRPr>
                    </a:p>
                  </a:txBody>
                  <a:tcPr marL="8252" marR="8252" marT="8252" marB="0" anchor="ctr"/>
                </a:tc>
              </a:tr>
              <a:tr h="370840">
                <a:tc>
                  <a:txBody>
                    <a:bodyPr/>
                    <a:lstStyle/>
                    <a:p>
                      <a:pPr algn="l" fontAlgn="b"/>
                      <a:r>
                        <a:rPr lang="en-US" sz="1800" u="none" strike="noStrike" kern="1200" dirty="0" smtClean="0">
                          <a:solidFill>
                            <a:schemeClr val="dk1"/>
                          </a:solidFill>
                          <a:effectLst/>
                          <a:latin typeface="+mn-lt"/>
                          <a:ea typeface="+mn-ea"/>
                          <a:cs typeface="+mn-cs"/>
                        </a:rPr>
                        <a:t>Report and graph of the capital cost and environmental mitigation cost estimate</a:t>
                      </a:r>
                      <a:endParaRPr lang="en-US" sz="1800" u="none" strike="noStrike" kern="1200" dirty="0">
                        <a:solidFill>
                          <a:schemeClr val="dk1"/>
                        </a:solidFill>
                        <a:effectLst/>
                        <a:latin typeface="+mn-lt"/>
                        <a:ea typeface="+mn-ea"/>
                        <a:cs typeface="+mn-cs"/>
                      </a:endParaRPr>
                    </a:p>
                  </a:txBody>
                  <a:tcPr marL="8252" marR="8252" marT="8252" marB="0" anchor="b"/>
                </a:tc>
                <a:tc>
                  <a:txBody>
                    <a:bodyPr/>
                    <a:lstStyle/>
                    <a:p>
                      <a:pPr algn="ctr" fontAlgn="ctr"/>
                      <a:r>
                        <a:rPr lang="en-US" sz="1800" u="none" strike="noStrike" kern="1200" dirty="0" smtClean="0">
                          <a:solidFill>
                            <a:schemeClr val="dk1"/>
                          </a:solidFill>
                          <a:effectLst/>
                          <a:latin typeface="+mn-lt"/>
                          <a:ea typeface="+mn-ea"/>
                          <a:cs typeface="+mn-cs"/>
                        </a:rPr>
                        <a:t>4.00</a:t>
                      </a:r>
                      <a:endParaRPr lang="en-US" sz="1800" u="none" strike="noStrike" kern="1200" dirty="0">
                        <a:solidFill>
                          <a:schemeClr val="dk1"/>
                        </a:solidFill>
                        <a:effectLst/>
                        <a:latin typeface="+mn-lt"/>
                        <a:ea typeface="+mn-ea"/>
                        <a:cs typeface="+mn-cs"/>
                      </a:endParaRPr>
                    </a:p>
                  </a:txBody>
                  <a:tcPr marL="8252" marR="8252" marT="8252" marB="0" anchor="ctr"/>
                </a:tc>
              </a:tr>
              <a:tr h="370840">
                <a:tc>
                  <a:txBody>
                    <a:bodyPr/>
                    <a:lstStyle/>
                    <a:p>
                      <a:pPr algn="l" fontAlgn="b"/>
                      <a:r>
                        <a:rPr lang="en-US" sz="1800" u="none" strike="noStrike" kern="1200" dirty="0" smtClean="0">
                          <a:solidFill>
                            <a:schemeClr val="dk1"/>
                          </a:solidFill>
                          <a:effectLst/>
                          <a:latin typeface="+mn-lt"/>
                          <a:ea typeface="+mn-ea"/>
                          <a:cs typeface="+mn-cs"/>
                        </a:rPr>
                        <a:t>Report and graph showing the mileage of each Environmental Risk Category crossed</a:t>
                      </a:r>
                      <a:endParaRPr lang="en-US" sz="1800" u="none" strike="noStrike" kern="1200" dirty="0">
                        <a:solidFill>
                          <a:schemeClr val="dk1"/>
                        </a:solidFill>
                        <a:effectLst/>
                        <a:latin typeface="+mn-lt"/>
                        <a:ea typeface="+mn-ea"/>
                        <a:cs typeface="+mn-cs"/>
                      </a:endParaRPr>
                    </a:p>
                  </a:txBody>
                  <a:tcPr marL="8252" marR="8252" marT="8252" marB="0" anchor="b"/>
                </a:tc>
                <a:tc>
                  <a:txBody>
                    <a:bodyPr/>
                    <a:lstStyle/>
                    <a:p>
                      <a:pPr algn="ctr" fontAlgn="ctr"/>
                      <a:r>
                        <a:rPr lang="en-US" sz="1800" u="none" strike="noStrike" kern="1200" dirty="0" smtClean="0">
                          <a:solidFill>
                            <a:schemeClr val="dk1"/>
                          </a:solidFill>
                          <a:effectLst/>
                          <a:latin typeface="+mn-lt"/>
                          <a:ea typeface="+mn-ea"/>
                          <a:cs typeface="+mn-cs"/>
                        </a:rPr>
                        <a:t>3.91</a:t>
                      </a:r>
                      <a:endParaRPr lang="en-US" sz="1800" u="none" strike="noStrike" kern="1200" dirty="0">
                        <a:solidFill>
                          <a:schemeClr val="dk1"/>
                        </a:solidFill>
                        <a:effectLst/>
                        <a:latin typeface="+mn-lt"/>
                        <a:ea typeface="+mn-ea"/>
                        <a:cs typeface="+mn-cs"/>
                      </a:endParaRPr>
                    </a:p>
                  </a:txBody>
                  <a:tcPr marL="8252" marR="8252" marT="8252" marB="0" anchor="ctr"/>
                </a:tc>
              </a:tr>
            </a:tbl>
          </a:graphicData>
        </a:graphic>
      </p:graphicFrame>
    </p:spTree>
    <p:extLst>
      <p:ext uri="{BB962C8B-B14F-4D97-AF65-F5344CB8AC3E}">
        <p14:creationId xmlns:p14="http://schemas.microsoft.com/office/powerpoint/2010/main" val="103478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9425"/>
            <a:ext cx="9144000" cy="1527175"/>
          </a:xfrm>
        </p:spPr>
        <p:txBody>
          <a:bodyPr/>
          <a:lstStyle/>
          <a:p>
            <a:r>
              <a:rPr lang="en-US" dirty="0" smtClean="0"/>
              <a:t>EDWG Cultural Data</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2719440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EDWG Cultural Data</a:t>
            </a:r>
            <a:endParaRPr lang="en-US" dirty="0"/>
          </a:p>
        </p:txBody>
      </p:sp>
      <p:sp>
        <p:nvSpPr>
          <p:cNvPr id="3" name="Content Placeholder 2"/>
          <p:cNvSpPr>
            <a:spLocks noGrp="1"/>
          </p:cNvSpPr>
          <p:nvPr>
            <p:ph idx="1"/>
          </p:nvPr>
        </p:nvSpPr>
        <p:spPr>
          <a:xfrm>
            <a:off x="457200" y="1600200"/>
            <a:ext cx="3581400" cy="4525963"/>
          </a:xfrm>
        </p:spPr>
        <p:txBody>
          <a:bodyPr>
            <a:normAutofit/>
          </a:bodyPr>
          <a:lstStyle/>
          <a:p>
            <a:pPr marL="342900" lvl="1" indent="-342900">
              <a:buFont typeface="Arial" pitchFamily="34" charset="0"/>
              <a:buChar char="•"/>
            </a:pPr>
            <a:r>
              <a:rPr lang="en-US" dirty="0"/>
              <a:t>Cultural Data Viewer</a:t>
            </a:r>
          </a:p>
          <a:p>
            <a:pPr lvl="1"/>
            <a:r>
              <a:rPr lang="en-US" sz="2000" dirty="0"/>
              <a:t>Demo </a:t>
            </a:r>
            <a:r>
              <a:rPr lang="en-US" sz="2000" dirty="0" smtClean="0"/>
              <a:t>Final </a:t>
            </a:r>
            <a:r>
              <a:rPr lang="en-US" sz="2000" dirty="0"/>
              <a:t>Viewer</a:t>
            </a:r>
          </a:p>
          <a:p>
            <a:pPr lvl="1"/>
            <a:r>
              <a:rPr lang="en-US" sz="2000" b="1" dirty="0"/>
              <a:t>Decision Point: </a:t>
            </a:r>
            <a:r>
              <a:rPr lang="en-US" sz="2000" dirty="0"/>
              <a:t>Release Cultural Data Viewer?</a:t>
            </a:r>
          </a:p>
          <a:p>
            <a:pPr marL="342900" lvl="1" indent="-342900">
              <a:buFont typeface="Arial" pitchFamily="34" charset="0"/>
              <a:buChar char="•"/>
            </a:pPr>
            <a:r>
              <a:rPr lang="en-US" dirty="0"/>
              <a:t>Cultural Data Updates:</a:t>
            </a:r>
          </a:p>
          <a:p>
            <a:pPr lvl="1"/>
            <a:r>
              <a:rPr lang="en-US" sz="2000" dirty="0"/>
              <a:t>Status </a:t>
            </a:r>
            <a:r>
              <a:rPr lang="en-US" sz="2000" dirty="0" smtClean="0"/>
              <a:t>of California </a:t>
            </a:r>
            <a:r>
              <a:rPr lang="en-US" sz="2000" dirty="0"/>
              <a:t>and Oregon outreach</a:t>
            </a:r>
          </a:p>
          <a:p>
            <a:pPr lvl="1"/>
            <a:r>
              <a:rPr lang="en-US" sz="2000" dirty="0"/>
              <a:t>Arizona </a:t>
            </a:r>
            <a:r>
              <a:rPr lang="en-US" sz="2000" dirty="0" smtClean="0"/>
              <a:t>data</a:t>
            </a:r>
            <a:r>
              <a:rPr lang="en-US" sz="2000" dirty="0"/>
              <a:t> </a:t>
            </a:r>
            <a:r>
              <a:rPr lang="en-US" sz="2000" dirty="0" smtClean="0"/>
              <a:t>now  </a:t>
            </a:r>
            <a:r>
              <a:rPr lang="en-US" sz="2000" dirty="0"/>
              <a:t>in process! </a:t>
            </a:r>
          </a:p>
        </p:txBody>
      </p:sp>
      <p:sp>
        <p:nvSpPr>
          <p:cNvPr id="4" name="Slide Number Placeholder 3"/>
          <p:cNvSpPr>
            <a:spLocks noGrp="1"/>
          </p:cNvSpPr>
          <p:nvPr>
            <p:ph type="sldNum" sz="quarter" idx="12"/>
          </p:nvPr>
        </p:nvSpPr>
        <p:spPr/>
        <p:txBody>
          <a:bodyPr/>
          <a:lstStyle/>
          <a:p>
            <a:fld id="{6AFF1EDF-FCF5-4DFF-A03E-6FA4E499A1C1}"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pic>
        <p:nvPicPr>
          <p:cNvPr id="6" name="Picture 5"/>
          <p:cNvPicPr>
            <a:picLocks noChangeAspect="1"/>
          </p:cNvPicPr>
          <p:nvPr/>
        </p:nvPicPr>
        <p:blipFill rotWithShape="1">
          <a:blip r:embed="rId3"/>
          <a:srcRect r="36650"/>
          <a:stretch/>
        </p:blipFill>
        <p:spPr>
          <a:xfrm>
            <a:off x="4191000" y="1764967"/>
            <a:ext cx="4724400" cy="4026740"/>
          </a:xfrm>
          <a:prstGeom prst="rect">
            <a:avLst/>
          </a:prstGeom>
        </p:spPr>
      </p:pic>
    </p:spTree>
    <p:extLst>
      <p:ext uri="{BB962C8B-B14F-4D97-AF65-F5344CB8AC3E}">
        <p14:creationId xmlns:p14="http://schemas.microsoft.com/office/powerpoint/2010/main" val="1133553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9425"/>
            <a:ext cx="9144000" cy="1527175"/>
          </a:xfrm>
        </p:spPr>
        <p:txBody>
          <a:bodyPr/>
          <a:lstStyle/>
          <a:p>
            <a:r>
              <a:rPr lang="en-US" dirty="0"/>
              <a:t>Environmental Data Work Group Stakeholder Input </a:t>
            </a:r>
            <a:r>
              <a:rPr lang="en-US" dirty="0" smtClean="0"/>
              <a:t>Survey and Beta Test</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Western Electricity Coordinating Council</a:t>
            </a:r>
            <a:endParaRPr lang="en-US" dirty="0"/>
          </a:p>
        </p:txBody>
      </p:sp>
    </p:spTree>
    <p:extLst>
      <p:ext uri="{BB962C8B-B14F-4D97-AF65-F5344CB8AC3E}">
        <p14:creationId xmlns:p14="http://schemas.microsoft.com/office/powerpoint/2010/main" val="818397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a:t>
            </a:r>
            <a:r>
              <a:rPr lang="en-US" dirty="0" smtClean="0"/>
              <a:t>EDWG </a:t>
            </a:r>
            <a:r>
              <a:rPr lang="en-US" dirty="0" smtClean="0"/>
              <a:t>Survey Input</a:t>
            </a:r>
            <a:endParaRPr lang="en-US" dirty="0"/>
          </a:p>
        </p:txBody>
      </p:sp>
      <p:sp>
        <p:nvSpPr>
          <p:cNvPr id="3" name="Content Placeholder 2"/>
          <p:cNvSpPr>
            <a:spLocks noGrp="1"/>
          </p:cNvSpPr>
          <p:nvPr>
            <p:ph idx="1"/>
          </p:nvPr>
        </p:nvSpPr>
        <p:spPr>
          <a:xfrm>
            <a:off x="0" y="1609264"/>
            <a:ext cx="4724400" cy="4525963"/>
          </a:xfrm>
        </p:spPr>
        <p:txBody>
          <a:bodyPr>
            <a:normAutofit/>
          </a:bodyPr>
          <a:lstStyle/>
          <a:p>
            <a:r>
              <a:rPr lang="en-US" dirty="0"/>
              <a:t>Completed Beta </a:t>
            </a:r>
            <a:r>
              <a:rPr lang="en-US" dirty="0" smtClean="0"/>
              <a:t>Test &amp; EDWG </a:t>
            </a:r>
            <a:r>
              <a:rPr lang="en-US" dirty="0"/>
              <a:t>Survey </a:t>
            </a:r>
            <a:r>
              <a:rPr lang="en-US" dirty="0" smtClean="0"/>
              <a:t>June 2016</a:t>
            </a:r>
          </a:p>
          <a:p>
            <a:pPr lvl="1"/>
            <a:r>
              <a:rPr lang="en-US" i="1" dirty="0" smtClean="0"/>
              <a:t>Beta Test </a:t>
            </a:r>
            <a:r>
              <a:rPr lang="en-US" dirty="0" smtClean="0"/>
              <a:t>– no reported functionality issues with the Data Viewer</a:t>
            </a:r>
          </a:p>
          <a:p>
            <a:pPr lvl="1"/>
            <a:r>
              <a:rPr lang="en-US" sz="2800" i="1" dirty="0" smtClean="0"/>
              <a:t>EDWG</a:t>
            </a:r>
            <a:r>
              <a:rPr lang="en-US" dirty="0" smtClean="0"/>
              <a:t> Survey – data suggestions and potential upgrades to Data Viewer</a:t>
            </a:r>
          </a:p>
          <a:p>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pic>
        <p:nvPicPr>
          <p:cNvPr id="6" name="Picture 5"/>
          <p:cNvPicPr>
            <a:picLocks noChangeAspect="1"/>
          </p:cNvPicPr>
          <p:nvPr/>
        </p:nvPicPr>
        <p:blipFill rotWithShape="1">
          <a:blip r:embed="rId3"/>
          <a:srcRect l="5676" t="14953" r="69190" b="27143"/>
          <a:stretch/>
        </p:blipFill>
        <p:spPr>
          <a:xfrm>
            <a:off x="4744065" y="2231506"/>
            <a:ext cx="4051588" cy="3310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9687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EDWG Survey: </a:t>
            </a:r>
            <a:r>
              <a:rPr lang="en-US" dirty="0" smtClean="0"/>
              <a:t>Additional Data Layers</a:t>
            </a:r>
            <a:endParaRPr lang="en-US"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sp>
        <p:nvSpPr>
          <p:cNvPr id="7" name="TextBox 6"/>
          <p:cNvSpPr txBox="1"/>
          <p:nvPr/>
        </p:nvSpPr>
        <p:spPr>
          <a:xfrm>
            <a:off x="381000" y="5491480"/>
            <a:ext cx="5410200" cy="369332"/>
          </a:xfrm>
          <a:prstGeom prst="rect">
            <a:avLst/>
          </a:prstGeom>
          <a:noFill/>
        </p:spPr>
        <p:txBody>
          <a:bodyPr wrap="square" rtlCol="0">
            <a:spAutoFit/>
          </a:bodyPr>
          <a:lstStyle/>
          <a:p>
            <a:r>
              <a:rPr lang="en-US" i="1" dirty="0" smtClean="0"/>
              <a:t>1 Low Importance/ 5 Highly Important</a:t>
            </a:r>
            <a:endParaRPr lang="en-US" i="1" dirty="0"/>
          </a:p>
        </p:txBody>
      </p:sp>
      <p:graphicFrame>
        <p:nvGraphicFramePr>
          <p:cNvPr id="8" name="Table 7"/>
          <p:cNvGraphicFramePr>
            <a:graphicFrameLocks noGrp="1"/>
          </p:cNvGraphicFramePr>
          <p:nvPr>
            <p:extLst>
              <p:ext uri="{D42A27DB-BD31-4B8C-83A1-F6EECF244321}">
                <p14:modId xmlns:p14="http://schemas.microsoft.com/office/powerpoint/2010/main" val="1106499623"/>
              </p:ext>
            </p:extLst>
          </p:nvPr>
        </p:nvGraphicFramePr>
        <p:xfrm>
          <a:off x="381000" y="1802076"/>
          <a:ext cx="8077200" cy="3689404"/>
        </p:xfrm>
        <a:graphic>
          <a:graphicData uri="http://schemas.openxmlformats.org/drawingml/2006/table">
            <a:tbl>
              <a:tblPr firstRow="1" bandRow="1">
                <a:tableStyleId>{5C22544A-7EE6-4342-B048-85BDC9FD1C3A}</a:tableStyleId>
              </a:tblPr>
              <a:tblGrid>
                <a:gridCol w="6324600"/>
                <a:gridCol w="1752600"/>
              </a:tblGrid>
              <a:tr h="370840">
                <a:tc gridSpan="2">
                  <a:txBody>
                    <a:bodyPr/>
                    <a:lstStyle/>
                    <a:p>
                      <a:r>
                        <a:rPr lang="en-US" sz="1800" u="none" strike="noStrike" dirty="0" smtClean="0">
                          <a:effectLst/>
                          <a:latin typeface="+mn-lt"/>
                        </a:rPr>
                        <a:t>Which additional map data layers would be most useful to you in performing your work?</a:t>
                      </a:r>
                      <a:endParaRPr lang="en-US" sz="1800" dirty="0">
                        <a:latin typeface="+mn-lt"/>
                      </a:endParaRPr>
                    </a:p>
                  </a:txBody>
                  <a:tcPr/>
                </a:tc>
                <a:tc hMerge="1">
                  <a:txBody>
                    <a:bodyPr/>
                    <a:lstStyle/>
                    <a:p>
                      <a:endParaRPr lang="en-US" sz="1800" dirty="0"/>
                    </a:p>
                  </a:txBody>
                  <a:tcPr/>
                </a:tc>
              </a:tr>
              <a:tr h="453444">
                <a:tc>
                  <a:txBody>
                    <a:bodyPr/>
                    <a:lstStyle/>
                    <a:p>
                      <a:r>
                        <a:rPr lang="en-US" sz="1800" b="1" dirty="0" smtClean="0">
                          <a:latin typeface="+mn-lt"/>
                        </a:rPr>
                        <a:t>Potential</a:t>
                      </a:r>
                      <a:r>
                        <a:rPr lang="en-US" sz="1800" b="1" baseline="0" dirty="0" smtClean="0">
                          <a:latin typeface="+mn-lt"/>
                        </a:rPr>
                        <a:t> Data</a:t>
                      </a:r>
                      <a:endParaRPr lang="en-US" sz="1800" b="1" dirty="0">
                        <a:latin typeface="+mn-lt"/>
                      </a:endParaRPr>
                    </a:p>
                  </a:txBody>
                  <a:tcPr/>
                </a:tc>
                <a:tc>
                  <a:txBody>
                    <a:bodyPr/>
                    <a:lstStyle/>
                    <a:p>
                      <a:pPr algn="ctr" fontAlgn="ctr"/>
                      <a:r>
                        <a:rPr lang="en-US" sz="1800" b="1" u="none" strike="noStrike" dirty="0">
                          <a:effectLst/>
                          <a:latin typeface="+mn-lt"/>
                        </a:rPr>
                        <a:t>Rating Average</a:t>
                      </a:r>
                      <a:endParaRPr lang="en-US" sz="1800" b="1" i="0" u="none" strike="noStrike" dirty="0">
                        <a:solidFill>
                          <a:srgbClr val="000000"/>
                        </a:solidFill>
                        <a:effectLst/>
                        <a:latin typeface="+mn-lt"/>
                      </a:endParaRPr>
                    </a:p>
                  </a:txBody>
                  <a:tcPr marL="8252" marR="8252" marT="8252"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Existing transmission lines</a:t>
                      </a:r>
                    </a:p>
                  </a:txBody>
                  <a:tcPr marL="8255" marR="8255" marT="8255" marB="0" anchor="b"/>
                </a:tc>
                <a:tc>
                  <a:txBody>
                    <a:bodyPr/>
                    <a:lstStyle/>
                    <a:p>
                      <a:pPr marL="0" marR="0">
                        <a:lnSpc>
                          <a:spcPct val="107000"/>
                        </a:lnSpc>
                        <a:spcBef>
                          <a:spcPts val="0"/>
                        </a:spcBef>
                        <a:spcAft>
                          <a:spcPts val="800"/>
                        </a:spcAft>
                      </a:pPr>
                      <a:r>
                        <a:rPr lang="en-US" sz="1800">
                          <a:effectLst/>
                          <a:latin typeface="+mn-lt"/>
                          <a:ea typeface="Calibri" panose="020F0502020204030204" pitchFamily="34" charset="0"/>
                          <a:cs typeface="Times New Roman" panose="02020603050405020304" pitchFamily="18" charset="0"/>
                        </a:rPr>
                        <a:t>4.60</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Existing power plants and substations</a:t>
                      </a:r>
                    </a:p>
                  </a:txBody>
                  <a:tcPr marL="8255" marR="8255" marT="8255" marB="0" anchor="b"/>
                </a:tc>
                <a:tc>
                  <a:txBody>
                    <a:bodyPr/>
                    <a:lstStyle/>
                    <a:p>
                      <a:pPr marL="0" marR="0">
                        <a:lnSpc>
                          <a:spcPct val="107000"/>
                        </a:lnSpc>
                        <a:spcBef>
                          <a:spcPts val="0"/>
                        </a:spcBef>
                        <a:spcAft>
                          <a:spcPts val="800"/>
                        </a:spcAft>
                      </a:pPr>
                      <a:r>
                        <a:rPr lang="en-US" sz="1800">
                          <a:effectLst/>
                          <a:latin typeface="+mn-lt"/>
                          <a:ea typeface="Calibri" panose="020F0502020204030204" pitchFamily="34" charset="0"/>
                          <a:cs typeface="Times New Roman" panose="02020603050405020304" pitchFamily="18" charset="0"/>
                        </a:rPr>
                        <a:t>4.50</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Threatened and Endangered species </a:t>
                      </a:r>
                      <a:r>
                        <a:rPr lang="en-US" sz="1800" dirty="0" smtClean="0">
                          <a:effectLst/>
                          <a:latin typeface="+mn-lt"/>
                          <a:ea typeface="Calibri" panose="020F0502020204030204" pitchFamily="34" charset="0"/>
                          <a:cs typeface="Times New Roman" panose="02020603050405020304" pitchFamily="18" charset="0"/>
                        </a:rPr>
                        <a:t>occurrences</a:t>
                      </a:r>
                      <a:endParaRPr lang="en-US" sz="1800" dirty="0">
                        <a:effectLst/>
                        <a:latin typeface="+mn-lt"/>
                        <a:ea typeface="Calibri" panose="020F0502020204030204" pitchFamily="34" charset="0"/>
                        <a:cs typeface="Times New Roman" panose="02020603050405020304" pitchFamily="18" charset="0"/>
                      </a:endParaRP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4.40</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Visual resources or visual sensitivity</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3.92</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Cultural (e.g., archaeological and historic) resources</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3.75</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Water bodies and courses</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3.50</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Hazards</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3.50</a:t>
                      </a:r>
                    </a:p>
                  </a:txBody>
                  <a:tcPr marL="8255" marR="8255" marT="8255" marB="0" anchor="ctr"/>
                </a:tc>
              </a:tr>
            </a:tbl>
          </a:graphicData>
        </a:graphic>
      </p:graphicFrame>
    </p:spTree>
    <p:extLst>
      <p:ext uri="{BB962C8B-B14F-4D97-AF65-F5344CB8AC3E}">
        <p14:creationId xmlns:p14="http://schemas.microsoft.com/office/powerpoint/2010/main" val="334144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EDWG Survey: </a:t>
            </a:r>
            <a:r>
              <a:rPr lang="en-US" dirty="0" smtClean="0"/>
              <a:t>Additional Data </a:t>
            </a:r>
            <a:r>
              <a:rPr lang="en-US" dirty="0" smtClean="0"/>
              <a:t>Layers </a:t>
            </a:r>
            <a:r>
              <a:rPr lang="en-US" sz="2700" i="1" dirty="0" smtClean="0"/>
              <a:t>(CONT)</a:t>
            </a:r>
            <a:endParaRPr lang="en-US" sz="2700" i="1" dirty="0"/>
          </a:p>
        </p:txBody>
      </p:sp>
      <p:sp>
        <p:nvSpPr>
          <p:cNvPr id="4" name="Slide Number Placeholder 3"/>
          <p:cNvSpPr>
            <a:spLocks noGrp="1"/>
          </p:cNvSpPr>
          <p:nvPr>
            <p:ph type="sldNum" sz="quarter" idx="12"/>
          </p:nvPr>
        </p:nvSpPr>
        <p:spPr/>
        <p:txBody>
          <a:bodyPr/>
          <a:lstStyle/>
          <a:p>
            <a:fld id="{6AFF1EDF-FCF5-4DFF-A03E-6FA4E499A1C1}"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Western Electricity Coordinating Council</a:t>
            </a:r>
            <a:endParaRPr lang="en-US" dirty="0"/>
          </a:p>
        </p:txBody>
      </p:sp>
      <p:sp>
        <p:nvSpPr>
          <p:cNvPr id="7" name="TextBox 6"/>
          <p:cNvSpPr txBox="1"/>
          <p:nvPr/>
        </p:nvSpPr>
        <p:spPr>
          <a:xfrm>
            <a:off x="381000" y="5611766"/>
            <a:ext cx="5410200" cy="369332"/>
          </a:xfrm>
          <a:prstGeom prst="rect">
            <a:avLst/>
          </a:prstGeom>
          <a:noFill/>
        </p:spPr>
        <p:txBody>
          <a:bodyPr wrap="square" rtlCol="0">
            <a:spAutoFit/>
          </a:bodyPr>
          <a:lstStyle/>
          <a:p>
            <a:r>
              <a:rPr lang="en-US" i="1" dirty="0" smtClean="0"/>
              <a:t>1 Low Importance/ 5 Highly Important</a:t>
            </a:r>
            <a:endParaRPr lang="en-US" i="1" dirty="0"/>
          </a:p>
        </p:txBody>
      </p:sp>
      <p:graphicFrame>
        <p:nvGraphicFramePr>
          <p:cNvPr id="8" name="Table 7"/>
          <p:cNvGraphicFramePr>
            <a:graphicFrameLocks noGrp="1"/>
          </p:cNvGraphicFramePr>
          <p:nvPr>
            <p:extLst>
              <p:ext uri="{D42A27DB-BD31-4B8C-83A1-F6EECF244321}">
                <p14:modId xmlns:p14="http://schemas.microsoft.com/office/powerpoint/2010/main" val="1254555231"/>
              </p:ext>
            </p:extLst>
          </p:nvPr>
        </p:nvGraphicFramePr>
        <p:xfrm>
          <a:off x="381000" y="1793574"/>
          <a:ext cx="8077200" cy="3818192"/>
        </p:xfrm>
        <a:graphic>
          <a:graphicData uri="http://schemas.openxmlformats.org/drawingml/2006/table">
            <a:tbl>
              <a:tblPr firstRow="1" bandRow="1">
                <a:tableStyleId>{5C22544A-7EE6-4342-B048-85BDC9FD1C3A}</a:tableStyleId>
              </a:tblPr>
              <a:tblGrid>
                <a:gridCol w="6324600"/>
                <a:gridCol w="1752600"/>
              </a:tblGrid>
              <a:tr h="370840">
                <a:tc gridSpan="2">
                  <a:txBody>
                    <a:bodyPr/>
                    <a:lstStyle/>
                    <a:p>
                      <a:r>
                        <a:rPr lang="en-US" sz="1800" u="none" strike="noStrike" dirty="0" smtClean="0">
                          <a:effectLst/>
                        </a:rPr>
                        <a:t>Which additional map data layers would be most useful to you in performing your work?</a:t>
                      </a:r>
                      <a:endParaRPr lang="en-US" sz="1800" dirty="0"/>
                    </a:p>
                  </a:txBody>
                  <a:tcPr/>
                </a:tc>
                <a:tc hMerge="1">
                  <a:txBody>
                    <a:bodyPr/>
                    <a:lstStyle/>
                    <a:p>
                      <a:endParaRPr lang="en-US" sz="1800" dirty="0"/>
                    </a:p>
                  </a:txBody>
                  <a:tcPr/>
                </a:tc>
              </a:tr>
              <a:tr h="370840">
                <a:tc>
                  <a:txBody>
                    <a:bodyPr/>
                    <a:lstStyle/>
                    <a:p>
                      <a:r>
                        <a:rPr lang="en-US" sz="1800" b="1" dirty="0" smtClean="0"/>
                        <a:t>Potential</a:t>
                      </a:r>
                      <a:r>
                        <a:rPr lang="en-US" sz="1800" b="1" baseline="0" dirty="0" smtClean="0"/>
                        <a:t> Data</a:t>
                      </a:r>
                      <a:endParaRPr lang="en-US" sz="1800" b="1" dirty="0"/>
                    </a:p>
                  </a:txBody>
                  <a:tcPr/>
                </a:tc>
                <a:tc>
                  <a:txBody>
                    <a:bodyPr/>
                    <a:lstStyle/>
                    <a:p>
                      <a:pPr algn="ctr" fontAlgn="ctr"/>
                      <a:r>
                        <a:rPr lang="en-US" sz="1800" b="1" u="none" strike="noStrike" dirty="0">
                          <a:effectLst/>
                        </a:rPr>
                        <a:t>Rating Average</a:t>
                      </a:r>
                      <a:endParaRPr lang="en-US" sz="1800" b="1" i="0" u="none" strike="noStrike" dirty="0">
                        <a:solidFill>
                          <a:srgbClr val="000000"/>
                        </a:solidFill>
                        <a:effectLst/>
                        <a:latin typeface="Microsoft Sans Serif" panose="020B0604020202020204" pitchFamily="34" charset="0"/>
                      </a:endParaRPr>
                    </a:p>
                  </a:txBody>
                  <a:tcPr marL="8252" marR="8252" marT="8252"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Slope terrain</a:t>
                      </a:r>
                    </a:p>
                  </a:txBody>
                  <a:tcPr marL="8255" marR="8255" marT="8255" marB="0" anchor="b"/>
                </a:tc>
                <a:tc>
                  <a:txBody>
                    <a:bodyPr/>
                    <a:lstStyle/>
                    <a:p>
                      <a:pPr marL="0" marR="0">
                        <a:lnSpc>
                          <a:spcPct val="107000"/>
                        </a:lnSpc>
                        <a:spcBef>
                          <a:spcPts val="0"/>
                        </a:spcBef>
                        <a:spcAft>
                          <a:spcPts val="800"/>
                        </a:spcAft>
                      </a:pPr>
                      <a:r>
                        <a:rPr lang="en-US" sz="1800">
                          <a:effectLst/>
                          <a:latin typeface="+mn-lt"/>
                          <a:ea typeface="Calibri" panose="020F0502020204030204" pitchFamily="34" charset="0"/>
                          <a:cs typeface="Times New Roman" panose="02020603050405020304" pitchFamily="18" charset="0"/>
                        </a:rPr>
                        <a:t>3.40</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Vegetation</a:t>
                      </a:r>
                    </a:p>
                  </a:txBody>
                  <a:tcPr marL="8255" marR="8255" marT="8255" marB="0" anchor="b"/>
                </a:tc>
                <a:tc>
                  <a:txBody>
                    <a:bodyPr/>
                    <a:lstStyle/>
                    <a:p>
                      <a:pPr marL="0" marR="0">
                        <a:lnSpc>
                          <a:spcPct val="107000"/>
                        </a:lnSpc>
                        <a:spcBef>
                          <a:spcPts val="0"/>
                        </a:spcBef>
                        <a:spcAft>
                          <a:spcPts val="800"/>
                        </a:spcAft>
                      </a:pPr>
                      <a:r>
                        <a:rPr lang="en-US" sz="1800">
                          <a:effectLst/>
                          <a:latin typeface="+mn-lt"/>
                          <a:ea typeface="Calibri" panose="020F0502020204030204" pitchFamily="34" charset="0"/>
                          <a:cs typeface="Times New Roman" panose="02020603050405020304" pitchFamily="18" charset="0"/>
                        </a:rPr>
                        <a:t>3.20</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Raptor habitat and nest locations</a:t>
                      </a:r>
                    </a:p>
                  </a:txBody>
                  <a:tcPr marL="8255" marR="8255" marT="8255" marB="0" anchor="b"/>
                </a:tc>
                <a:tc>
                  <a:txBody>
                    <a:bodyPr/>
                    <a:lstStyle/>
                    <a:p>
                      <a:pPr marL="0" marR="0">
                        <a:lnSpc>
                          <a:spcPct val="107000"/>
                        </a:lnSpc>
                        <a:spcBef>
                          <a:spcPts val="0"/>
                        </a:spcBef>
                        <a:spcAft>
                          <a:spcPts val="800"/>
                        </a:spcAft>
                      </a:pPr>
                      <a:r>
                        <a:rPr lang="en-US" sz="1800">
                          <a:effectLst/>
                          <a:latin typeface="+mn-lt"/>
                          <a:ea typeface="Calibri" panose="020F0502020204030204" pitchFamily="34" charset="0"/>
                          <a:cs typeface="Times New Roman" panose="02020603050405020304" pitchFamily="18" charset="0"/>
                        </a:rPr>
                        <a:t>3.08</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Federal or state agency existing right-of-way agreements and easements</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2.83</a:t>
                      </a:r>
                    </a:p>
                  </a:txBody>
                  <a:tcPr marL="8255" marR="8255" marT="8255" marB="0" anchor="ctr"/>
                </a:tc>
              </a:tr>
              <a:tr h="370840">
                <a:tc>
                  <a:txBody>
                    <a:bodyPr/>
                    <a:lstStyle/>
                    <a:p>
                      <a:pPr marL="0" marR="0">
                        <a:lnSpc>
                          <a:spcPct val="107000"/>
                        </a:lnSpc>
                        <a:spcBef>
                          <a:spcPts val="0"/>
                        </a:spcBef>
                        <a:spcAft>
                          <a:spcPts val="800"/>
                        </a:spcAft>
                      </a:pPr>
                      <a:r>
                        <a:rPr lang="en-US" sz="1800">
                          <a:effectLst/>
                          <a:latin typeface="+mn-lt"/>
                          <a:ea typeface="Calibri" panose="020F0502020204030204" pitchFamily="34" charset="0"/>
                          <a:cs typeface="Times New Roman" panose="02020603050405020304" pitchFamily="18" charset="0"/>
                        </a:rPr>
                        <a:t>Census/demographics</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2.36</a:t>
                      </a:r>
                    </a:p>
                  </a:txBody>
                  <a:tcPr marL="8255" marR="8255" marT="8255" marB="0" anchor="ctr"/>
                </a:tc>
              </a:tr>
              <a:tr h="370840">
                <a:tc>
                  <a:txBody>
                    <a:bodyPr/>
                    <a:lstStyle/>
                    <a:p>
                      <a:pPr marL="0" marR="0">
                        <a:lnSpc>
                          <a:spcPct val="107000"/>
                        </a:lnSpc>
                        <a:spcBef>
                          <a:spcPts val="0"/>
                        </a:spcBef>
                        <a:spcAft>
                          <a:spcPts val="800"/>
                        </a:spcAft>
                      </a:pPr>
                      <a:r>
                        <a:rPr lang="en-US" sz="1800">
                          <a:effectLst/>
                          <a:latin typeface="+mn-lt"/>
                          <a:ea typeface="Calibri" panose="020F0502020204030204" pitchFamily="34" charset="0"/>
                          <a:cs typeface="Times New Roman" panose="02020603050405020304" pitchFamily="18" charset="0"/>
                        </a:rPr>
                        <a:t>Paleontological (fossil) resources</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2.00</a:t>
                      </a:r>
                    </a:p>
                  </a:txBody>
                  <a:tcPr marL="8255" marR="8255" marT="8255" marB="0" anchor="ctr"/>
                </a:tc>
              </a:tr>
              <a:tr h="370840">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Tribal data</a:t>
                      </a:r>
                    </a:p>
                  </a:txBody>
                  <a:tcPr marL="8255" marR="8255" marT="8255" marB="0" anchor="b"/>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1.00</a:t>
                      </a:r>
                    </a:p>
                  </a:txBody>
                  <a:tcPr marL="8255" marR="8255" marT="8255" marB="0" anchor="ctr"/>
                </a:tc>
              </a:tr>
            </a:tbl>
          </a:graphicData>
        </a:graphic>
      </p:graphicFrame>
    </p:spTree>
    <p:extLst>
      <p:ext uri="{BB962C8B-B14F-4D97-AF65-F5344CB8AC3E}">
        <p14:creationId xmlns:p14="http://schemas.microsoft.com/office/powerpoint/2010/main" val="1781644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EDWG Survey: </a:t>
            </a:r>
            <a:r>
              <a:rPr lang="en-US" dirty="0" smtClean="0"/>
              <a:t>Additional Requested Layers</a:t>
            </a:r>
            <a:endParaRPr lang="en-US" dirty="0"/>
          </a:p>
        </p:txBody>
      </p:sp>
      <p:sp>
        <p:nvSpPr>
          <p:cNvPr id="3" name="Content Placeholder 2"/>
          <p:cNvSpPr>
            <a:spLocks noGrp="1"/>
          </p:cNvSpPr>
          <p:nvPr>
            <p:ph idx="1"/>
          </p:nvPr>
        </p:nvSpPr>
        <p:spPr>
          <a:xfrm>
            <a:off x="114300" y="1524000"/>
            <a:ext cx="8915400" cy="4525963"/>
          </a:xfrm>
        </p:spPr>
        <p:txBody>
          <a:bodyPr numCol="2">
            <a:normAutofit fontScale="25000" lnSpcReduction="20000"/>
          </a:bodyPr>
          <a:lstStyle/>
          <a:p>
            <a:pPr>
              <a:spcAft>
                <a:spcPts val="600"/>
              </a:spcAft>
            </a:pPr>
            <a:r>
              <a:rPr lang="en-US" sz="10000" dirty="0" smtClean="0"/>
              <a:t>Existing </a:t>
            </a:r>
            <a:r>
              <a:rPr lang="en-US" sz="10000" dirty="0"/>
              <a:t>energy infrastructure (</a:t>
            </a:r>
            <a:r>
              <a:rPr lang="en-US" sz="10000" i="1" dirty="0"/>
              <a:t>e.g., pipelines, well pads</a:t>
            </a:r>
            <a:r>
              <a:rPr lang="en-US" sz="10000" dirty="0"/>
              <a:t>)</a:t>
            </a:r>
          </a:p>
          <a:p>
            <a:pPr>
              <a:spcAft>
                <a:spcPts val="600"/>
              </a:spcAft>
            </a:pPr>
            <a:r>
              <a:rPr lang="en-US" sz="10000" dirty="0"/>
              <a:t>Greater Sage-Grouse Priority/General habitat and </a:t>
            </a:r>
            <a:r>
              <a:rPr lang="en-US" sz="10000" dirty="0" err="1"/>
              <a:t>leks</a:t>
            </a:r>
            <a:endParaRPr lang="en-US" sz="10000" dirty="0"/>
          </a:p>
          <a:p>
            <a:pPr>
              <a:spcAft>
                <a:spcPts val="600"/>
              </a:spcAft>
            </a:pPr>
            <a:r>
              <a:rPr lang="en-US" sz="10000" dirty="0" err="1"/>
              <a:t>Viewshed</a:t>
            </a:r>
            <a:r>
              <a:rPr lang="en-US" sz="10000" dirty="0"/>
              <a:t> issues (</a:t>
            </a:r>
            <a:r>
              <a:rPr lang="en-US" sz="10000" i="1" dirty="0"/>
              <a:t>sensitive </a:t>
            </a:r>
            <a:r>
              <a:rPr lang="en-US" sz="10000" i="1" dirty="0" err="1"/>
              <a:t>viewsheds</a:t>
            </a:r>
            <a:r>
              <a:rPr lang="en-US" sz="10000" i="1" dirty="0"/>
              <a:t> </a:t>
            </a:r>
            <a:r>
              <a:rPr lang="en-US" sz="10000" i="1" dirty="0" smtClean="0"/>
              <a:t>such as parks and </a:t>
            </a:r>
            <a:r>
              <a:rPr lang="en-US" sz="10000" i="1" dirty="0"/>
              <a:t>scenic areas</a:t>
            </a:r>
            <a:r>
              <a:rPr lang="en-US" sz="10000" dirty="0"/>
              <a:t>)</a:t>
            </a:r>
          </a:p>
          <a:p>
            <a:pPr>
              <a:spcAft>
                <a:spcPts val="600"/>
              </a:spcAft>
            </a:pPr>
            <a:r>
              <a:rPr lang="en-US" sz="10000" dirty="0" smtClean="0"/>
              <a:t>Population </a:t>
            </a:r>
            <a:r>
              <a:rPr lang="en-US" sz="10000" dirty="0"/>
              <a:t>density data (</a:t>
            </a:r>
            <a:r>
              <a:rPr lang="en-US" sz="10000" i="1" dirty="0"/>
              <a:t>not census </a:t>
            </a:r>
            <a:r>
              <a:rPr lang="en-US" sz="10000" i="1" dirty="0" smtClean="0"/>
              <a:t>data</a:t>
            </a:r>
            <a:r>
              <a:rPr lang="en-US" sz="10000" dirty="0" smtClean="0"/>
              <a:t>)/residential zones/growth boundary zones</a:t>
            </a:r>
          </a:p>
          <a:p>
            <a:pPr>
              <a:spcAft>
                <a:spcPts val="600"/>
              </a:spcAft>
            </a:pPr>
            <a:r>
              <a:rPr lang="en-US" sz="10000" dirty="0"/>
              <a:t>Airports</a:t>
            </a:r>
          </a:p>
          <a:p>
            <a:pPr>
              <a:spcAft>
                <a:spcPts val="600"/>
              </a:spcAft>
            </a:pPr>
            <a:endParaRPr lang="en-US" sz="10000" dirty="0" smtClean="0"/>
          </a:p>
          <a:p>
            <a:pPr>
              <a:spcAft>
                <a:spcPts val="600"/>
              </a:spcAft>
            </a:pPr>
            <a:endParaRPr lang="en-US" sz="10000" dirty="0" smtClean="0"/>
          </a:p>
          <a:p>
            <a:pPr>
              <a:spcAft>
                <a:spcPts val="600"/>
              </a:spcAft>
            </a:pPr>
            <a:endParaRPr lang="en-US" sz="10000" dirty="0" smtClean="0"/>
          </a:p>
          <a:p>
            <a:pPr>
              <a:spcAft>
                <a:spcPts val="600"/>
              </a:spcAft>
            </a:pPr>
            <a:r>
              <a:rPr lang="en-US" sz="10000" dirty="0"/>
              <a:t>Visual Resource Management Data (BLM/US Forest Service)</a:t>
            </a:r>
          </a:p>
          <a:p>
            <a:pPr>
              <a:spcAft>
                <a:spcPts val="600"/>
              </a:spcAft>
            </a:pPr>
            <a:r>
              <a:rPr lang="en-US" sz="10000" dirty="0" smtClean="0"/>
              <a:t>Land Ownership and Land Use</a:t>
            </a:r>
            <a:endParaRPr lang="en-US" sz="10000" dirty="0" smtClean="0"/>
          </a:p>
          <a:p>
            <a:pPr>
              <a:spcAft>
                <a:spcPts val="600"/>
              </a:spcAft>
            </a:pPr>
            <a:r>
              <a:rPr lang="en-US" sz="10000" dirty="0" smtClean="0"/>
              <a:t>Archaeological </a:t>
            </a:r>
            <a:r>
              <a:rPr lang="en-US" sz="10000" dirty="0"/>
              <a:t>sensitivity zones (</a:t>
            </a:r>
            <a:r>
              <a:rPr lang="en-US" sz="10000" i="1" dirty="0"/>
              <a:t>Predictive Modeling</a:t>
            </a:r>
            <a:r>
              <a:rPr lang="en-US" sz="10000" dirty="0"/>
              <a:t>)</a:t>
            </a:r>
          </a:p>
          <a:p>
            <a:pPr>
              <a:spcAft>
                <a:spcPts val="600"/>
              </a:spcAft>
            </a:pPr>
            <a:r>
              <a:rPr lang="en-US" sz="10000" dirty="0"/>
              <a:t>Crucial wildlife habitat data (</a:t>
            </a:r>
            <a:r>
              <a:rPr lang="en-US" sz="10000" i="1" dirty="0"/>
              <a:t>State Fish and Wildlife</a:t>
            </a:r>
            <a:r>
              <a:rPr lang="en-US" sz="10000" dirty="0"/>
              <a:t>)</a:t>
            </a:r>
          </a:p>
          <a:p>
            <a:pPr>
              <a:spcAft>
                <a:spcPts val="600"/>
              </a:spcAft>
            </a:pPr>
            <a:r>
              <a:rPr lang="en-US" sz="10000" dirty="0"/>
              <a:t>Designated endangered species critical habitat</a:t>
            </a:r>
          </a:p>
          <a:p>
            <a:pPr>
              <a:spcAft>
                <a:spcPts val="600"/>
              </a:spcAft>
            </a:pPr>
            <a:r>
              <a:rPr lang="en-US" sz="10000" dirty="0"/>
              <a:t>Restricted areas due to FAA (</a:t>
            </a:r>
            <a:r>
              <a:rPr lang="en-US" sz="10000" i="1" dirty="0"/>
              <a:t>beyond DOD lands</a:t>
            </a:r>
            <a:r>
              <a:rPr lang="en-US" sz="10000" dirty="0"/>
              <a:t>)</a:t>
            </a:r>
          </a:p>
          <a:p>
            <a:pPr>
              <a:spcAft>
                <a:spcPts val="600"/>
              </a:spcAft>
            </a:pPr>
            <a:r>
              <a:rPr lang="en-US" sz="10000" dirty="0"/>
              <a:t>Military test and training areas</a:t>
            </a:r>
          </a:p>
          <a:p>
            <a:pPr>
              <a:spcAft>
                <a:spcPts val="600"/>
              </a:spcAft>
            </a:pPr>
            <a:endParaRPr lang="en-US" sz="10000" dirty="0"/>
          </a:p>
          <a:p>
            <a:endParaRPr lang="en-US" sz="10000" dirty="0">
              <a:solidFill>
                <a:srgbClr val="FF0000"/>
              </a:solidFill>
            </a:endParaRPr>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AFF1EDF-FCF5-4DFF-A03E-6FA4E499A1C1}"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Western Electricity Coordinating Council</a:t>
            </a:r>
            <a:endParaRPr lang="en-US" dirty="0"/>
          </a:p>
        </p:txBody>
      </p:sp>
    </p:spTree>
    <p:extLst>
      <p:ext uri="{BB962C8B-B14F-4D97-AF65-F5344CB8AC3E}">
        <p14:creationId xmlns:p14="http://schemas.microsoft.com/office/powerpoint/2010/main" val="3401826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a:themeElements>
    <a:clrScheme name="2014 WECC Color">
      <a:dk1>
        <a:srgbClr val="000000"/>
      </a:dk1>
      <a:lt1>
        <a:srgbClr val="FFFFFF"/>
      </a:lt1>
      <a:dk2>
        <a:srgbClr val="414042"/>
      </a:dk2>
      <a:lt2>
        <a:srgbClr val="FFFFFF"/>
      </a:lt2>
      <a:accent1>
        <a:srgbClr val="1F9DAF"/>
      </a:accent1>
      <a:accent2>
        <a:srgbClr val="76C043"/>
      </a:accent2>
      <a:accent3>
        <a:srgbClr val="FFFF49"/>
      </a:accent3>
      <a:accent4>
        <a:srgbClr val="FF7800"/>
      </a:accent4>
      <a:accent5>
        <a:srgbClr val="FF3534"/>
      </a:accent5>
      <a:accent6>
        <a:srgbClr val="3D58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ivacy xmlns="2fb8a92a-9032-49d6-b983-191f0a73b01f">Public</Privacy>
    <Document_x0020_Categorization_x0020_Policy xmlns="2fb8a92a-9032-49d6-b983-191f0a73b01f">N/A</Document_x0020_Categorization_x0020_Policy>
    <WECC_x0020_Status xmlns="2fb8a92a-9032-49d6-b983-191f0a73b01f" xsi:nil="true"/>
    <Standard_x0020_Family xmlns="2fb8a92a-9032-49d6-b983-191f0a73b01f" xsi:nil="true"/>
    <Jurisdiction xmlns="2fb8a92a-9032-49d6-b983-191f0a73b01f"/>
    <Adopted_x002f_Approved_x0020_By xmlns="2fb8a92a-9032-49d6-b983-191f0a73b01f" xsi:nil="true"/>
    <Committee xmlns="2fb8a92a-9032-49d6-b983-191f0a73b01f">
      <Value>EDTF</Value>
    </Committee>
    <Other_x0020_Reliability_x0020_Documents xmlns="2fb8a92a-9032-49d6-b983-191f0a73b01f" xsi:nil="true"/>
    <_dlc_DocId xmlns="4bd63098-0c83-43cf-abdd-085f2cc55a51">YWEQ7USXTMD7-3-6235</_dlc_DocId>
    <Owner_x0020_Group xmlns="2fb8a92a-9032-49d6-b983-191f0a73b01f">
      <Value>Transmission Expansion Planning</Value>
    </Owner_x0020_Group>
    <_dlc_DocIdUrl xmlns="4bd63098-0c83-43cf-abdd-085f2cc55a51">
      <Url>https://www.wecc.org/_layouts/15/DocIdRedir.aspx?ID=YWEQ7USXTMD7-3-6235</Url>
      <Description>YWEQ7USXTMD7-3-6235</Description>
    </_dlc_DocIdUrl>
    <TaxCatchAll xmlns="4bd63098-0c83-43cf-abdd-085f2cc55a51">
      <Value>727</Value>
      <Value>728</Value>
    </TaxCatchAll>
    <TaxKeywordTaxHTField xmlns="4bd63098-0c83-43cf-abdd-085f2cc55a51">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c09e28ff-a20e-4d5c-9d87-c6991c4bb493</TermId>
        </TermInfo>
        <TermInfo xmlns="http://schemas.microsoft.com/office/infopath/2007/PartnerControls">
          <TermName xmlns="http://schemas.microsoft.com/office/infopath/2007/PartnerControls">EDTF</TermName>
          <TermId xmlns="http://schemas.microsoft.com/office/infopath/2007/PartnerControls">b7460860-17bf-4436-834b-498a795a12a9</TermId>
        </TermInfo>
      </Terms>
    </TaxKeywordTaxHTField>
    <Event_x0020_ID xmlns="4bd63098-0c83-43cf-abdd-085f2cc55a51">11830</Event_x0020_ID>
    <Approver xmlns="4bd63098-0c83-43cf-abdd-085f2cc55a51">
      <UserInfo>
        <DisplayName/>
        <AccountId/>
        <AccountType/>
      </UserInfo>
    </Approver>
  </documentManagement>
</p:properties>
</file>

<file path=customXml/item2.xml><?xml version="1.0" encoding="utf-8"?>
<ct:contentTypeSchema xmlns:ct="http://schemas.microsoft.com/office/2006/metadata/contentType" xmlns:ma="http://schemas.microsoft.com/office/2006/metadata/properties/metaAttributes" ct:_="" ma:_="" ma:contentTypeName="Other Reliability Documents" ma:contentTypeID="0x010100E45EF0F8AAA65E428351BA36F1B645BE1200CA280BBE04EF434C8DECBE67FD58A074" ma:contentTypeVersion="10" ma:contentTypeDescription="" ma:contentTypeScope="" ma:versionID="c2434c7e036fbdb00d76290cd9c6396c">
  <xsd:schema xmlns:xsd="http://www.w3.org/2001/XMLSchema" xmlns:xs="http://www.w3.org/2001/XMLSchema" xmlns:p="http://schemas.microsoft.com/office/2006/metadata/properties" xmlns:ns2="2fb8a92a-9032-49d6-b983-191f0a73b01f" xmlns:ns3="4bd63098-0c83-43cf-abdd-085f2cc55a51" targetNamespace="http://schemas.microsoft.com/office/2006/metadata/properties" ma:root="true" ma:fieldsID="7f3a7fd941f69af4be576b57cbcc2582" ns2:_="" ns3:_="">
    <xsd:import namespace="2fb8a92a-9032-49d6-b983-191f0a73b01f"/>
    <xsd:import namespace="4bd63098-0c83-43cf-abdd-085f2cc55a51"/>
    <xsd:element name="properties">
      <xsd:complexType>
        <xsd:sequence>
          <xsd:element name="documentManagement">
            <xsd:complexType>
              <xsd:all>
                <xsd:element ref="ns2:Document_x0020_Categorization_x0020_Policy"/>
                <xsd:element ref="ns2:Owner_x0020_Group" minOccurs="0"/>
                <xsd:element ref="ns2:Committee" minOccurs="0"/>
                <xsd:element ref="ns2:WECC_x0020_Status" minOccurs="0"/>
                <xsd:element ref="ns2:Privacy"/>
                <xsd:element ref="ns2:Adopted_x002f_Approved_x0020_By" minOccurs="0"/>
                <xsd:element ref="ns2:Other_x0020_Reliability_x0020_Documents" minOccurs="0"/>
                <xsd:element ref="ns2:Jurisdiction" minOccurs="0"/>
                <xsd:element ref="ns2:Standard_x0020_Family" minOccurs="0"/>
                <xsd:element ref="ns3:TaxKeywordTaxHTField" minOccurs="0"/>
                <xsd:element ref="ns3:TaxCatchAll" minOccurs="0"/>
                <xsd:element ref="ns3:_dlc_DocId" minOccurs="0"/>
                <xsd:element ref="ns3:_dlc_DocIdUrl" minOccurs="0"/>
                <xsd:element ref="ns3:_dlc_DocIdPersistId" minOccurs="0"/>
                <xsd:element ref="ns3:Event_x0020_ID" minOccurs="0"/>
                <xsd:element ref="ns3:Approv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8a92a-9032-49d6-b983-191f0a73b01f" elementFormDefault="qualified">
    <xsd:import namespace="http://schemas.microsoft.com/office/2006/documentManagement/types"/>
    <xsd:import namespace="http://schemas.microsoft.com/office/infopath/2007/PartnerControls"/>
    <xsd:element name="Document_x0020_Categorization_x0020_Policy" ma:index="8" ma:displayName="WECC Categorization Policy" ma:default="N/A" ma:format="Dropdown" ma:internalName="Document_x0020_Categorization_x0020_Policy">
      <xsd:simpleType>
        <xsd:restriction base="dms:Choice">
          <xsd:enumeration value="N/A"/>
          <xsd:enumeration value="Charter"/>
          <xsd:enumeration value="Guideline"/>
          <xsd:enumeration value="Policy"/>
          <xsd:enumeration value="Regional Criteria"/>
          <xsd:enumeration value="Regional Reliability Standard"/>
          <xsd:enumeration value="Report or Other"/>
        </xsd:restriction>
      </xsd:simpleType>
    </xsd:element>
    <xsd:element name="Owner_x0020_Group" ma:index="9" nillable="true" ma:displayName="Owner Group" ma:internalName="Owner_x0020_Group" ma:requiredMultiChoice="true">
      <xsd:complexType>
        <xsd:complexContent>
          <xsd:extension base="dms:MultiChoice">
            <xsd:sequence>
              <xsd:element name="Value" maxOccurs="unbounded" minOccurs="0" nillable="true">
                <xsd:simpleType>
                  <xsd:restriction base="dms:Choice">
                    <xsd:enumeration value="Compliance"/>
                    <xsd:enumeration value="Compliance Open Webinars"/>
                    <xsd:enumeration value="Compliance Workshop"/>
                    <xsd:enumeration value="Event Analysis &amp; Situational Awareness"/>
                    <xsd:enumeration value="General &amp; Administrative"/>
                    <xsd:enumeration value="Human Resources"/>
                    <xsd:enumeration value="Information Technology"/>
                    <xsd:enumeration value="Legal &amp; Regulatory"/>
                    <xsd:enumeration value="Operations Performance Analysis"/>
                    <xsd:enumeration value="Performance Analysis"/>
                    <xsd:enumeration value="Planning Services"/>
                    <xsd:enumeration value="Registration and Certification"/>
                    <xsd:enumeration value="Reliability Assessment"/>
                    <xsd:enumeration value="Reliability Standards"/>
                    <xsd:enumeration value="Resource Adequacy"/>
                    <xsd:enumeration value="System Adequacy Planning"/>
                    <xsd:enumeration value="System Stability Planning"/>
                    <xsd:enumeration value="Training &amp; Education"/>
                    <xsd:enumeration value="Transmission Expansion Planning"/>
                    <xsd:enumeration value="WREGIS"/>
                  </xsd:restriction>
                </xsd:simpleType>
              </xsd:element>
            </xsd:sequence>
          </xsd:extension>
        </xsd:complexContent>
      </xsd:complexType>
    </xsd:element>
    <xsd:element name="Committee" ma:index="10" nillable="true" ma:displayName="Committee" ma:internalName="Committee">
      <xsd:complexType>
        <xsd:complexContent>
          <xsd:extension base="dms:MultiChoice">
            <xsd:sequence>
              <xsd:element name="Value" maxOccurs="unbounded" minOccurs="0" nillable="true">
                <xsd:simpleType>
                  <xsd:restriction base="dms:Choice">
                    <xsd:enumeration value="APFTF"/>
                    <xsd:enumeration value="BOD"/>
                    <xsd:enumeration value="CIMTF"/>
                    <xsd:enumeration value="CSF"/>
                    <xsd:enumeration value="DEEMSF"/>
                    <xsd:enumeration value="EPAS"/>
                    <xsd:enumeration value="ESF"/>
                    <xsd:enumeration value="FAC"/>
                    <xsd:enumeration value="GC"/>
                    <xsd:enumeration value="GOPF"/>
                    <xsd:enumeration value="HPF"/>
                    <xsd:enumeration value="HRCC"/>
                    <xsd:enumeration value="ISEAS"/>
                    <xsd:enumeration value="JGC"/>
                    <xsd:enumeration value="LPTF"/>
                    <xsd:enumeration value="MAC"/>
                    <xsd:enumeration value="MBS"/>
                    <xsd:enumeration value="MVS"/>
                    <xsd:enumeration value="NC"/>
                    <xsd:enumeration value="OAWG"/>
                    <xsd:enumeration value="PCDS"/>
                    <xsd:enumeration value="PCS"/>
                    <xsd:enumeration value="PS"/>
                    <xsd:enumeration value="PSF"/>
                    <xsd:enumeration value="RAAG"/>
                    <xsd:enumeration value="RAC"/>
                    <xsd:enumeration value="RASRS"/>
                    <xsd:enumeration value="RRC"/>
                    <xsd:enumeration value="S4.9RC"/>
                    <xsd:enumeration value="SCMS"/>
                    <xsd:enumeration value="SRS"/>
                    <xsd:enumeration value="StS"/>
                    <xsd:enumeration value="TCOMS"/>
                    <xsd:enumeration value="UFLSWG"/>
                    <xsd:enumeration value="WREGIS"/>
                    <xsd:enumeration value="WREGIS-SAC"/>
                    <xsd:enumeration value="WSC"/>
                  </xsd:restriction>
                </xsd:simpleType>
              </xsd:element>
            </xsd:sequence>
          </xsd:extension>
        </xsd:complexContent>
      </xsd:complexType>
    </xsd:element>
    <xsd:element name="WECC_x0020_Status" ma:index="11" nillable="true" ma:displayName="WECC Status" ma:format="Dropdown" ma:internalName="WECC_x0020_Status" ma:readOnly="false">
      <xsd:simpleType>
        <xsd:restriction base="dms:Choice">
          <xsd:enumeration value="Draft"/>
          <xsd:enumeration value="Approval Item"/>
          <xsd:enumeration value="In Review"/>
          <xsd:enumeration value="Approved/Final"/>
          <xsd:enumeration value="Retired"/>
          <xsd:enumeration value="Replaced"/>
          <xsd:enumeration value="Redline"/>
          <xsd:enumeration value="Active"/>
          <xsd:enumeration value="Closed"/>
          <xsd:enumeration value="Hold"/>
        </xsd:restriction>
      </xsd:simpleType>
    </xsd:element>
    <xsd:element name="Privacy" ma:index="12" ma:displayName="Privacy" ma:format="Dropdown" ma:internalName="Privacy">
      <xsd:simpleType>
        <xsd:restriction base="dms:Choice">
          <xsd:enumeration value="Public"/>
          <xsd:enumeration value="Authenticated"/>
          <xsd:enumeration value="Base Cases"/>
          <xsd:enumeration value="NDA"/>
          <xsd:enumeration value="PSLF"/>
          <xsd:enumeration value="RAS OR GMD"/>
          <xsd:enumeration value="WECC Members"/>
        </xsd:restriction>
      </xsd:simpleType>
    </xsd:element>
    <xsd:element name="Adopted_x002f_Approved_x0020_By" ma:index="13" nillable="true" ma:displayName="Adopted/Approved By" ma:format="Dropdown" ma:internalName="Adopted_x002F_Approved_x0020_By" ma:readOnly="false">
      <xsd:simpleType>
        <xsd:restriction base="dms:Choice">
          <xsd:enumeration value="…"/>
          <xsd:enumeration value="ATFWG"/>
          <xsd:enumeration value="ATSMWG"/>
          <xsd:enumeration value="BOD"/>
          <xsd:enumeration value="BPSPRTF"/>
          <xsd:enumeration value="CIMTF"/>
          <xsd:enumeration value="CSWG"/>
          <xsd:enumeration value="DDMWG"/>
          <xsd:enumeration value="DEMSWG"/>
          <xsd:enumeration value="EDTF"/>
          <xsd:enumeration value="EPAS"/>
          <xsd:enumeration value="ESCTF"/>
          <xsd:enumeration value="ESMTF"/>
          <xsd:enumeration value="ESOTF"/>
          <xsd:enumeration value="ESTF"/>
          <xsd:enumeration value="FAC"/>
          <xsd:enumeration value="GC"/>
          <xsd:enumeration value="GOWG"/>
          <xsd:enumeration value="HPEAWG"/>
          <xsd:enumeration value="HPKTTF"/>
          <xsd:enumeration value="HPMMTF"/>
          <xsd:enumeration value="HPWG"/>
          <xsd:enumeration value="HRCC"/>
          <xsd:enumeration value="ISAS"/>
          <xsd:enumeration value="JGC"/>
          <xsd:enumeration value="JSIS"/>
          <xsd:enumeration value="LMWG"/>
          <xsd:enumeration value="LRTF"/>
          <xsd:enumeration value="MAC"/>
          <xsd:enumeration value="MIC"/>
          <xsd:enumeration value="MRAWG"/>
          <xsd:enumeration value="MVS"/>
          <xsd:enumeration value="NC"/>
          <xsd:enumeration value="OAWG"/>
          <xsd:enumeration value="OC"/>
          <xsd:enumeration value="PCDS"/>
          <xsd:enumeration value="PCMS"/>
          <xsd:enumeration value="PPMVDWG"/>
          <xsd:enumeration value="PRPTF"/>
          <xsd:enumeration value="PSWG"/>
          <xsd:enumeration value="PWG"/>
          <xsd:enumeration value="RAC"/>
          <xsd:enumeration value="RASRS"/>
          <xsd:enumeration value="REMWG"/>
          <xsd:enumeration value="RWG"/>
          <xsd:enumeration value="S49RC"/>
          <xsd:enumeration value="SASMS"/>
          <xsd:enumeration value="SCMWG"/>
          <xsd:enumeration value="SETF"/>
          <xsd:enumeration value="SEWG"/>
          <xsd:enumeration value="SPWG"/>
          <xsd:enumeration value="SRS"/>
          <xsd:enumeration value="StS"/>
          <xsd:enumeration value="SWG"/>
          <xsd:enumeration value="TELWG"/>
          <xsd:enumeration value="TSAWG"/>
          <xsd:enumeration value="UFLSWG"/>
          <xsd:enumeration value="WREGIS"/>
          <xsd:enumeration value="WREGIS-SAC"/>
          <xsd:enumeration value="WSC"/>
        </xsd:restriction>
      </xsd:simpleType>
    </xsd:element>
    <xsd:element name="Other_x0020_Reliability_x0020_Documents" ma:index="14" nillable="true" ma:displayName="Other Reliability Documents" ma:format="Dropdown" ma:internalName="Other_x0020_Reliability_x0020_Documents" ma:readOnly="false">
      <xsd:simpleType>
        <xsd:restriction base="dms:Choice">
          <xsd:enumeration value="..."/>
          <xsd:enumeration value="Best Practices"/>
          <xsd:enumeration value="Checklist"/>
          <xsd:enumeration value="Methodology"/>
          <xsd:enumeration value="Misoperations"/>
          <xsd:enumeration value="Protocol"/>
          <xsd:enumeration value="Workflow"/>
        </xsd:restriction>
      </xsd:simpleType>
    </xsd:element>
    <xsd:element name="Jurisdiction" ma:index="15" nillable="true" ma:displayName="Jurisdiction" ma:default="US (United States)" ma:internalName="Jurisdiction">
      <xsd:complexType>
        <xsd:complexContent>
          <xsd:extension base="dms:MultiChoice">
            <xsd:sequence>
              <xsd:element name="Value" maxOccurs="unbounded" minOccurs="0" nillable="true">
                <xsd:simpleType>
                  <xsd:restriction base="dms:Choice">
                    <xsd:enumeration value="US (United States)"/>
                    <xsd:enumeration value="AB (Alberta)"/>
                    <xsd:enumeration value="BC (British Columbia)"/>
                    <xsd:enumeration value="MX (Baja Mexico)"/>
                  </xsd:restriction>
                </xsd:simpleType>
              </xsd:element>
            </xsd:sequence>
          </xsd:extension>
        </xsd:complexContent>
      </xsd:complexType>
    </xsd:element>
    <xsd:element name="Standard_x0020_Family" ma:index="16" nillable="true" ma:displayName="Standard Family" ma:format="Dropdown" ma:internalName="Standard_x0020_Family">
      <xsd:simpleType>
        <xsd:restriction base="dms:Choice">
          <xsd:enumeration value="BAL"/>
          <xsd:enumeration value="CIP"/>
          <xsd:enumeration value="COM"/>
          <xsd:enumeration value="EOP"/>
          <xsd:enumeration value="FAC"/>
          <xsd:enumeration value="INT"/>
          <xsd:enumeration value="IRO"/>
          <xsd:enumeration value="MOD"/>
          <xsd:enumeration value="NUC"/>
          <xsd:enumeration value="PER"/>
          <xsd:enumeration value="PRC"/>
          <xsd:enumeration value="TOP"/>
          <xsd:enumeration value="TPL"/>
          <xsd:enumeration value="VAR"/>
        </xsd:restriction>
      </xsd:simpleType>
    </xsd:element>
  </xsd:schema>
  <xsd:schema xmlns:xsd="http://www.w3.org/2001/XMLSchema" xmlns:xs="http://www.w3.org/2001/XMLSchema" xmlns:dms="http://schemas.microsoft.com/office/2006/documentManagement/types" xmlns:pc="http://schemas.microsoft.com/office/infopath/2007/PartnerControls" targetNamespace="4bd63098-0c83-43cf-abdd-085f2cc55a51"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af747698-1922-4602-8604-6fec0d9c99b7"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16224b44-889d-4166-9284-f04ddcafbdf4}" ma:internalName="TaxCatchAll" ma:showField="CatchAllData" ma:web="4bd63098-0c83-43cf-abdd-085f2cc55a51">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Event_x0020_ID" ma:index="23" nillable="true" ma:displayName="Calendar Event ID" ma:internalName="Event_x0020_ID">
      <xsd:simpleType>
        <xsd:restriction base="dms:Note">
          <xsd:maxLength value="255"/>
        </xsd:restriction>
      </xsd:simpleType>
    </xsd:element>
    <xsd:element name="Approver" ma:index="24" ma:displayName="Approver" ma:list="UserInfo" ma:SharePointGroup="4815" ma:internalName="Approver"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9229F5-AA1E-4C5B-B8FB-0C552F80C161}">
  <ds:schemaRefs>
    <ds:schemaRef ds:uri="http://schemas.microsoft.com/office/2006/documentManagement/types"/>
    <ds:schemaRef ds:uri="http://purl.org/dc/elements/1.1/"/>
    <ds:schemaRef ds:uri="http://purl.org/dc/terms/"/>
    <ds:schemaRef ds:uri="http://schemas.microsoft.com/office/infopath/2007/PartnerControls"/>
    <ds:schemaRef ds:uri="4bd63098-0c83-43cf-abdd-085f2cc55a51"/>
    <ds:schemaRef ds:uri="2fb8a92a-9032-49d6-b983-191f0a73b01f"/>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D1AFF1E-0D50-42AE-BF42-0F08E4795B27}"/>
</file>

<file path=customXml/itemProps3.xml><?xml version="1.0" encoding="utf-8"?>
<ds:datastoreItem xmlns:ds="http://schemas.openxmlformats.org/officeDocument/2006/customXml" ds:itemID="{3A58B203-ACDE-4FF5-AA38-24B242F95301}">
  <ds:schemaRefs>
    <ds:schemaRef ds:uri="http://schemas.microsoft.com/sharepoint/events"/>
  </ds:schemaRefs>
</ds:datastoreItem>
</file>

<file path=customXml/itemProps4.xml><?xml version="1.0" encoding="utf-8"?>
<ds:datastoreItem xmlns:ds="http://schemas.openxmlformats.org/officeDocument/2006/customXml" ds:itemID="{2B67C05D-A8B8-4F18-A0A7-1DE597EB6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Template_PowerPoint</Template>
  <TotalTime>9233</TotalTime>
  <Words>2083</Words>
  <Application>Microsoft Office PowerPoint</Application>
  <PresentationFormat>On-screen Show (4:3)</PresentationFormat>
  <Paragraphs>372</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Microsoft Sans Serif</vt:lpstr>
      <vt:lpstr>Times New Roman</vt:lpstr>
      <vt:lpstr>Template_PowerPoint</vt:lpstr>
      <vt:lpstr>Environmental and Cultural Data Products </vt:lpstr>
      <vt:lpstr>Presentation Overview</vt:lpstr>
      <vt:lpstr>EDWG Cultural Data</vt:lpstr>
      <vt:lpstr>EDWG Cultural Data</vt:lpstr>
      <vt:lpstr>Environmental Data Work Group Stakeholder Input Survey and Beta Test</vt:lpstr>
      <vt:lpstr> EDWG Survey Input</vt:lpstr>
      <vt:lpstr>EDWG Survey: Additional Data Layers</vt:lpstr>
      <vt:lpstr>EDWG Survey: Additional Data Layers (CONT)</vt:lpstr>
      <vt:lpstr>EDWG Survey: Additional Requested Layers</vt:lpstr>
      <vt:lpstr>EDWG Survey: Desire for New Features</vt:lpstr>
      <vt:lpstr>EDWG Survey: Desire for New Features</vt:lpstr>
      <vt:lpstr>EDWG Survey: Decision Points</vt:lpstr>
      <vt:lpstr>Environmental Data Set Update</vt:lpstr>
      <vt:lpstr>Environmental Data Set Update</vt:lpstr>
      <vt:lpstr>Environmental Data Set Update</vt:lpstr>
      <vt:lpstr>Environmental Data Set Update</vt:lpstr>
      <vt:lpstr>Environmental Data Set Update</vt:lpstr>
      <vt:lpstr>Environmental Data Set Update: Decision Points</vt:lpstr>
      <vt:lpstr>I. Environmental Data Sets: BLM</vt:lpstr>
      <vt:lpstr>II. Environmental Data Sets: BLM</vt:lpstr>
      <vt:lpstr>III. Environmental Data Set Update: Canada</vt:lpstr>
      <vt:lpstr>III. Environmental Data Set Update: Canada</vt:lpstr>
      <vt:lpstr>IV. Environmental Data Sets: NatureServe</vt:lpstr>
      <vt:lpstr>IV. Environmental Data Sets: NatureServe</vt:lpstr>
      <vt:lpstr>IV. Environmental Data Sets: NatureServe</vt:lpstr>
      <vt:lpstr>Supporting Slides</vt:lpstr>
      <vt:lpstr>EDWG Survey: Participant type</vt:lpstr>
      <vt:lpstr>EDWG Survey: Review of Current Features</vt:lpstr>
    </vt:vector>
  </TitlesOfParts>
  <Company>WECC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EDWG Basic Presentation</dc:title>
  <dc:creator>Woertz, Byron</dc:creator>
  <cp:keywords>EDTF; Report</cp:keywords>
  <cp:lastModifiedBy>Wagoner, Nathan</cp:lastModifiedBy>
  <cp:revision>209</cp:revision>
  <cp:lastPrinted>2016-04-07T22:27:05Z</cp:lastPrinted>
  <dcterms:created xsi:type="dcterms:W3CDTF">2015-03-26T17:22:48Z</dcterms:created>
  <dcterms:modified xsi:type="dcterms:W3CDTF">2016-07-21T19:51:14Z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728;#Report|c09e28ff-a20e-4d5c-9d87-c6991c4bb493;#727;#EDTF|b7460860-17bf-4436-834b-498a795a12a9</vt:lpwstr>
  </property>
  <property fmtid="{D5CDD505-2E9C-101B-9397-08002B2CF9AE}" pid="3" name="ContentTypeId">
    <vt:lpwstr>0x010100E45EF0F8AAA65E428351BA36F1B645BE1200CA280BBE04EF434C8DECBE67FD58A074</vt:lpwstr>
  </property>
  <property fmtid="{D5CDD505-2E9C-101B-9397-08002B2CF9AE}" pid="4" name="_dlc_DocIdItemGuid">
    <vt:lpwstr>93f347c3-ee39-4b42-b0a3-70a67695d169</vt:lpwstr>
  </property>
</Properties>
</file>