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sldIdLst>
    <p:sldId id="309" r:id="rId6"/>
    <p:sldId id="283" r:id="rId7"/>
    <p:sldId id="335" r:id="rId8"/>
    <p:sldId id="310" r:id="rId9"/>
    <p:sldId id="311" r:id="rId10"/>
    <p:sldId id="313" r:id="rId11"/>
    <p:sldId id="312" r:id="rId12"/>
    <p:sldId id="314" r:id="rId13"/>
    <p:sldId id="320" r:id="rId14"/>
    <p:sldId id="326" r:id="rId15"/>
    <p:sldId id="327" r:id="rId16"/>
    <p:sldId id="328" r:id="rId17"/>
    <p:sldId id="331" r:id="rId18"/>
    <p:sldId id="330" r:id="rId19"/>
    <p:sldId id="329" r:id="rId20"/>
    <p:sldId id="332" r:id="rId21"/>
    <p:sldId id="333" r:id="rId22"/>
    <p:sldId id="334" r:id="rId23"/>
    <p:sldId id="336" r:id="rId24"/>
    <p:sldId id="315" r:id="rId25"/>
    <p:sldId id="316" r:id="rId26"/>
    <p:sldId id="317" r:id="rId27"/>
    <p:sldId id="318" r:id="rId28"/>
    <p:sldId id="319" r:id="rId29"/>
    <p:sldId id="322" r:id="rId30"/>
    <p:sldId id="324" r:id="rId31"/>
    <p:sldId id="32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DAF"/>
    <a:srgbClr val="4E5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6469" autoAdjust="0"/>
  </p:normalViewPr>
  <p:slideViewPr>
    <p:cSldViewPr>
      <p:cViewPr>
        <p:scale>
          <a:sx n="120" d="100"/>
          <a:sy n="120" d="100"/>
        </p:scale>
        <p:origin x="-165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5F9EB9-ECDA-4570-A985-03277AED75A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5F9DCE-11BF-44CD-A61D-924E8AB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m.gov/ut/st/en/prog/planning/SG_RMP_rev/ARMPA.html" TargetMode="External"/><Relationship Id="rId3" Type="http://schemas.openxmlformats.org/officeDocument/2006/relationships/hyperlink" Target="http://www.blm.gov/nv/st/en/prog/more_programs/geographic_sciences/gis/geospatial_data.html" TargetMode="External"/><Relationship Id="rId7" Type="http://schemas.openxmlformats.org/officeDocument/2006/relationships/hyperlink" Target="http://www.blm.gov/or/energy/opportunity/final/data.php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planning.blm.gov/epl-front-office/eplanning/planAndProjectSite.do?methodName=dispatchToPatternPage&amp;currentPageId=48957" TargetMode="External"/><Relationship Id="rId11" Type="http://schemas.openxmlformats.org/officeDocument/2006/relationships/hyperlink" Target="https://eplanning.blm.gov/epl-front-office/eplanning/planAndProjectSite.do?methodName=dispatchToPatternPage&amp;currentPageId=18712" TargetMode="External"/><Relationship Id="rId5" Type="http://schemas.openxmlformats.org/officeDocument/2006/relationships/hyperlink" Target="https://eplanning.blm.gov/epl-front-office/eplanning/planAndProjectSite.do?methodName=dispatchToPatternPage&amp;currentPageId=42011" TargetMode="External"/><Relationship Id="rId10" Type="http://schemas.openxmlformats.org/officeDocument/2006/relationships/hyperlink" Target="https://eplanning.blm.gov/epl-front-office/eplanning/planAndProjectSite.do?methodName=dispatchToPatternPage&amp;currentPageId=48308" TargetMode="External"/><Relationship Id="rId4" Type="http://schemas.openxmlformats.org/officeDocument/2006/relationships/hyperlink" Target="https://eplanning.blm.gov/epl-front-office/eplanning/planAndProjectSite.do?methodName=dispatchToPatternPage&amp;currentPageId=48142" TargetMode="External"/><Relationship Id="rId9" Type="http://schemas.openxmlformats.org/officeDocument/2006/relationships/hyperlink" Target="https://eplanning.blm.gov/epl-front-office/eplanning/planAndProjectSite.do?methodName=dispatchToPatternPage&amp;currentPageId=19115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0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7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7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7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7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0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2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anose="020B0604020202020204" pitchFamily="34" charset="0"/>
              <a:buNone/>
            </a:pPr>
            <a:r>
              <a:rPr lang="en-US" dirty="0" smtClean="0"/>
              <a:t>BLM right-of-way designation data. This consists</a:t>
            </a:r>
            <a:r>
              <a:rPr lang="en-US" baseline="0" dirty="0" smtClean="0"/>
              <a:t> of </a:t>
            </a:r>
            <a:r>
              <a:rPr lang="en-US" dirty="0" smtClean="0"/>
              <a:t>BLM right-of-way corridors (category 1); BLM right-of-way avoidance areas (category 3); and BLM right-of-way exclusion </a:t>
            </a:r>
            <a:r>
              <a:rPr lang="en-US" dirty="0" err="1" smtClean="0"/>
              <a:t>ar</a:t>
            </a:r>
            <a:endParaRPr lang="en-US" dirty="0" smtClean="0"/>
          </a:p>
          <a:p>
            <a:pPr marL="465886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BLM Sage-Grouse Management Areas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ROD data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available 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acquired.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ROD data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available 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acquired.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ROD data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available 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acquired.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 (Lewistown) – ROD data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available 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acquired.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 (Billings/Pompey Pillar NM) – ROD data not available online.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ROD data not available online.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 (Miles City) – ROD data not available online.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– FEIS  data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available 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acquired. Need to confirm with BLM that no changes were made for the ROD or request official ROD data.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 – ROD data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available 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acquired.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 – FEIS data available online for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Bighorn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Buffalo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9-Plan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Need to confirm with BLM that no changes were made for the ROD or request official ROD data. </a:t>
            </a:r>
          </a:p>
          <a:p>
            <a:pPr marL="465886" lvl="1" indent="0">
              <a:buFont typeface="Arial" panose="020B0604020202020204" pitchFamily="34" charset="0"/>
              <a:buNone/>
            </a:pPr>
            <a:r>
              <a:rPr lang="en-US" dirty="0" err="1" smtClean="0"/>
              <a:t>eas</a:t>
            </a:r>
            <a:r>
              <a:rPr lang="en-US" dirty="0" smtClean="0"/>
              <a:t> (category 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5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EDWG previously</a:t>
            </a:r>
            <a:r>
              <a:rPr lang="en-US" baseline="0" dirty="0" smtClean="0"/>
              <a:t> reached out to each </a:t>
            </a:r>
            <a:r>
              <a:rPr lang="en-US" dirty="0" smtClean="0"/>
              <a:t>State Game and Fish Departments</a:t>
            </a:r>
            <a:r>
              <a:rPr lang="en-US" baseline="0" dirty="0" smtClean="0"/>
              <a:t> to acquire their newest wildlife </a:t>
            </a:r>
            <a:r>
              <a:rPr lang="en-US" dirty="0" smtClean="0"/>
              <a:t>habitat data;</a:t>
            </a:r>
            <a:r>
              <a:rPr lang="en-US" baseline="0" dirty="0" smtClean="0"/>
              <a:t> the risk classifications for this new data was be based on the recommendations from each state.  Same process in 2016?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0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63825"/>
            <a:ext cx="9144000" cy="1069975"/>
          </a:xfrm>
          <a:solidFill>
            <a:srgbClr val="1F9DAF"/>
          </a:solidFill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482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pic>
        <p:nvPicPr>
          <p:cNvPr id="4" name="Picture 2" descr="C:\Users\hrasmussen\Desktop\Projects_2\2014 Completed\WECC_Logo_NEW_topheav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8782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7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1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-44116"/>
            <a:ext cx="9144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9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Block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Block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72400" y="-48126"/>
            <a:ext cx="9144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0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-48126"/>
            <a:ext cx="6096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3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5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566738"/>
          </a:xfrm>
          <a:solidFill>
            <a:srgbClr val="1F9DAF"/>
          </a:solidFill>
        </p:spPr>
        <p:txBody>
          <a:bodyPr anchor="b"/>
          <a:lstStyle>
            <a:lvl1pPr marL="1737360"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Description or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-52137"/>
            <a:ext cx="533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5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7300" y="2057400"/>
            <a:ext cx="6629400" cy="35052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5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49425"/>
            <a:ext cx="9144000" cy="1069975"/>
          </a:xfrm>
          <a:solidFill>
            <a:srgbClr val="1F9DAF"/>
          </a:solidFill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33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Presenter Name and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2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Western Electricity Coordinating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1EDF-FCF5-4DFF-A03E-6FA4E499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EDWG_BETATE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WECC_EDWG_201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c.org/Reliability/WECC-Environmental-Data-Quality-Protocol.doc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5538"/>
            <a:ext cx="9144000" cy="1446550"/>
          </a:xfrm>
        </p:spPr>
        <p:txBody>
          <a:bodyPr>
            <a:spAutoFit/>
          </a:bodyPr>
          <a:lstStyle/>
          <a:p>
            <a:r>
              <a:rPr lang="en-US" dirty="0" smtClean="0"/>
              <a:t>Environmental and Cultural Data Products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2625"/>
            <a:ext cx="6400800" cy="1975926"/>
          </a:xfrm>
        </p:spPr>
        <p:txBody>
          <a:bodyPr anchor="ctr" anchorCtr="0">
            <a:spAutoFit/>
          </a:bodyPr>
          <a:lstStyle/>
          <a:p>
            <a:r>
              <a:rPr lang="en-US" sz="3600" dirty="0" smtClean="0"/>
              <a:t>Environmental Data Work Group</a:t>
            </a:r>
          </a:p>
          <a:p>
            <a:r>
              <a:rPr lang="en-US" sz="2400" i="1" dirty="0" smtClean="0"/>
              <a:t>April 8, 2016</a:t>
            </a:r>
          </a:p>
          <a:p>
            <a:r>
              <a:rPr lang="en-US" sz="2400" dirty="0" smtClean="0"/>
              <a:t>Nathan Wagoner, ICF</a:t>
            </a:r>
          </a:p>
          <a:p>
            <a:r>
              <a:rPr lang="en-US" sz="2400" dirty="0" smtClean="0"/>
              <a:t>Dan Moreno, ICF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 Data Viewer – Next Steps </a:t>
            </a:r>
            <a:r>
              <a:rPr lang="en-US" sz="3100" i="1" dirty="0" smtClean="0"/>
              <a:t>(</a:t>
            </a:r>
            <a:r>
              <a:rPr lang="en-US" sz="3100" i="1" dirty="0" err="1" smtClean="0"/>
              <a:t>cont</a:t>
            </a:r>
            <a:r>
              <a:rPr lang="en-US" sz="31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Update existing and add new cultural data as </a:t>
            </a:r>
            <a:r>
              <a:rPr lang="en-US" sz="2800" dirty="0" smtClean="0"/>
              <a:t>available</a:t>
            </a:r>
            <a:endParaRPr lang="en-US" sz="2800" dirty="0"/>
          </a:p>
          <a:p>
            <a:pPr lvl="1"/>
            <a:r>
              <a:rPr lang="en-US" sz="2000" dirty="0"/>
              <a:t>Anticipate Arizona approval end of </a:t>
            </a:r>
            <a:r>
              <a:rPr lang="en-US" sz="2000" dirty="0" smtClean="0"/>
              <a:t>April!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000" dirty="0"/>
              <a:t>Work with EDWG </a:t>
            </a:r>
            <a:r>
              <a:rPr lang="en-US" sz="3000" dirty="0" smtClean="0"/>
              <a:t>members </a:t>
            </a:r>
            <a:r>
              <a:rPr lang="en-US" sz="3000" dirty="0"/>
              <a:t>on outreach to remaining </a:t>
            </a:r>
            <a:r>
              <a:rPr lang="en-US" sz="3000" dirty="0" smtClean="0"/>
              <a:t>states</a:t>
            </a:r>
            <a:endParaRPr lang="en-US" sz="3000" dirty="0"/>
          </a:p>
          <a:p>
            <a:pPr lvl="1"/>
            <a:r>
              <a:rPr lang="en-US" sz="2100" dirty="0"/>
              <a:t>Oregon and Idaho</a:t>
            </a:r>
          </a:p>
          <a:p>
            <a:pPr lvl="1"/>
            <a:r>
              <a:rPr lang="en-US" sz="2100" dirty="0"/>
              <a:t>California </a:t>
            </a:r>
            <a:r>
              <a:rPr lang="en-US" sz="2100" dirty="0" smtClean="0"/>
              <a:t>(partner </a:t>
            </a:r>
            <a:r>
              <a:rPr lang="en-US" sz="2100" dirty="0"/>
              <a:t>with RETI?)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9425"/>
            <a:ext cx="9144000" cy="1527175"/>
          </a:xfrm>
        </p:spPr>
        <p:txBody>
          <a:bodyPr/>
          <a:lstStyle/>
          <a:p>
            <a:r>
              <a:rPr lang="en-US" dirty="0"/>
              <a:t>Environmental Data Work Group Stakeholder Input </a:t>
            </a:r>
            <a:r>
              <a:rPr lang="en-US" dirty="0" smtClean="0"/>
              <a:t>Survey and Beta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Drafts of the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Beta Test and Guide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Released May 16</a:t>
            </a:r>
          </a:p>
          <a:p>
            <a:pPr lvl="1"/>
            <a:r>
              <a:rPr lang="en-US" dirty="0" smtClean="0"/>
              <a:t>Testing the new </a:t>
            </a:r>
            <a:r>
              <a:rPr lang="en-US" dirty="0" err="1" smtClean="0"/>
              <a:t>CartoDB</a:t>
            </a:r>
            <a:r>
              <a:rPr lang="en-US" dirty="0" smtClean="0"/>
              <a:t> version of the Data Viewer</a:t>
            </a:r>
          </a:p>
          <a:p>
            <a:pPr lvl="1"/>
            <a:r>
              <a:rPr lang="en-US" dirty="0" smtClean="0"/>
              <a:t>Validating it functions as designed for all users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Next </a:t>
            </a:r>
            <a:r>
              <a:rPr lang="en-US" sz="3200" dirty="0"/>
              <a:t>Steps: Approve </a:t>
            </a:r>
            <a:r>
              <a:rPr lang="en-US" sz="3200" dirty="0" smtClean="0"/>
              <a:t>Beta Test and Guide and supply link to </a:t>
            </a:r>
            <a:r>
              <a:rPr lang="en-US" sz="3200" dirty="0"/>
              <a:t>participants </a:t>
            </a:r>
          </a:p>
          <a:p>
            <a:r>
              <a:rPr lang="en-US" dirty="0" smtClean="0"/>
              <a:t>Deadline for completion</a:t>
            </a:r>
            <a:r>
              <a:rPr lang="en-US" dirty="0"/>
              <a:t> –</a:t>
            </a:r>
            <a:r>
              <a:rPr lang="en-US" dirty="0" smtClean="0"/>
              <a:t> </a:t>
            </a:r>
            <a:r>
              <a:rPr lang="en-US" i="1" dirty="0" smtClean="0"/>
              <a:t>May 2016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r>
              <a:rPr lang="en-US" dirty="0" smtClean="0"/>
              <a:t>EDWG Stakeholder </a:t>
            </a:r>
            <a:r>
              <a:rPr lang="en-US" dirty="0"/>
              <a:t>Input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Drafts of the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Survey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Released April 16</a:t>
            </a:r>
          </a:p>
          <a:p>
            <a:pPr lvl="1"/>
            <a:r>
              <a:rPr lang="en-US" dirty="0" smtClean="0"/>
              <a:t>Users review and provide suggestions for improving the </a:t>
            </a:r>
            <a:r>
              <a:rPr lang="en-US" dirty="0" err="1" smtClean="0"/>
              <a:t>CartoDB</a:t>
            </a:r>
            <a:r>
              <a:rPr lang="en-US" dirty="0" smtClean="0"/>
              <a:t> Data Viewer</a:t>
            </a:r>
          </a:p>
          <a:p>
            <a:pPr lvl="1"/>
            <a:r>
              <a:rPr lang="en-US" dirty="0" smtClean="0"/>
              <a:t>14 responses received to date</a:t>
            </a:r>
          </a:p>
          <a:p>
            <a:pPr lvl="1"/>
            <a:r>
              <a:rPr lang="en-US" dirty="0" smtClean="0"/>
              <a:t>Overview of preliminary results available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Next </a:t>
            </a:r>
            <a:r>
              <a:rPr lang="en-US" sz="3200" dirty="0"/>
              <a:t>Steps: Approve survey and request additional participants 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Deadline for completion </a:t>
            </a:r>
            <a:r>
              <a:rPr lang="en-US" sz="3200" dirty="0" smtClean="0"/>
              <a:t>– </a:t>
            </a:r>
            <a:r>
              <a:rPr lang="en-US" sz="3200" i="1" dirty="0" smtClean="0"/>
              <a:t>May 2016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EDWG Survey: Participant type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439249"/>
              </p:ext>
            </p:extLst>
          </p:nvPr>
        </p:nvGraphicFramePr>
        <p:xfrm>
          <a:off x="304801" y="1633061"/>
          <a:ext cx="8381998" cy="39224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534036"/>
                <a:gridCol w="923981"/>
                <a:gridCol w="923981"/>
              </a:tblGrid>
              <a:tr h="43815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Response Percent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Response Count</a:t>
                      </a:r>
                    </a:p>
                  </a:txBody>
                  <a:tcPr marL="9525" marR="9525" marT="9525" marB="0" anchor="ctr"/>
                </a:tc>
              </a:tr>
              <a:tr h="6534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proponent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 plans the development of new facilities that are built and maintained by my organization.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6534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affiliated with a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 regulatory or review agency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 reviews, licenses, or permits proposed transmission facilities.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56176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affiliated with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non-governmental organization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that provides input on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proposed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transmission facilities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4685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affiliated with a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non-governmental organization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involved in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energy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6534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consultant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involved in planning or assessment of transmission facilities on behalf of public or private clients.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228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EDWG Survey: </a:t>
            </a:r>
            <a:r>
              <a:rPr lang="en-US" dirty="0" smtClean="0"/>
              <a:t>Additional Data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2734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 Low Importance/ 5 Highly Important</a:t>
            </a:r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58253"/>
              </p:ext>
            </p:extLst>
          </p:nvPr>
        </p:nvGraphicFramePr>
        <p:xfrm>
          <a:off x="381000" y="2185831"/>
          <a:ext cx="8077200" cy="305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Which additional map data layers would be most useful to you in performing your work?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Potential</a:t>
                      </a:r>
                      <a:r>
                        <a:rPr lang="en-US" sz="1800" b="1" baseline="0" dirty="0" smtClean="0"/>
                        <a:t> Data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Rating Average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Cultural (e.g., archaeological and historic) resources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3.82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Visual resources or visual sensitivity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4.00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Census/demographics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2.20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Federal or state agency existing right-of-way agreements and easements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2.73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Raptor habitat and nest locations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2.91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EDWG Survey: </a:t>
            </a:r>
            <a:r>
              <a:rPr lang="en-US" dirty="0" smtClean="0"/>
              <a:t>Additional Requested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 numCol="2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0000" dirty="0" smtClean="0"/>
              <a:t>Slope/Topography</a:t>
            </a:r>
            <a:endParaRPr lang="en-US" sz="10000" dirty="0"/>
          </a:p>
          <a:p>
            <a:pPr>
              <a:spcAft>
                <a:spcPts val="600"/>
              </a:spcAft>
            </a:pPr>
            <a:r>
              <a:rPr lang="en-US" sz="10000" dirty="0"/>
              <a:t>Existing energy infrastructure (</a:t>
            </a:r>
            <a:r>
              <a:rPr lang="en-US" sz="10000" i="1" dirty="0"/>
              <a:t>e.g., pipelines, well pads</a:t>
            </a:r>
            <a:r>
              <a:rPr lang="en-US" sz="10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Greater Sage-Grouse Priority/General habitat and </a:t>
            </a:r>
            <a:r>
              <a:rPr lang="en-US" sz="10000" dirty="0" err="1"/>
              <a:t>leks</a:t>
            </a:r>
            <a:endParaRPr lang="en-US" sz="10000" dirty="0"/>
          </a:p>
          <a:p>
            <a:pPr>
              <a:spcAft>
                <a:spcPts val="600"/>
              </a:spcAft>
            </a:pPr>
            <a:r>
              <a:rPr lang="en-US" sz="10000" dirty="0" err="1"/>
              <a:t>Viewshed</a:t>
            </a:r>
            <a:r>
              <a:rPr lang="en-US" sz="10000" dirty="0"/>
              <a:t> issues (</a:t>
            </a:r>
            <a:r>
              <a:rPr lang="en-US" sz="10000" i="1" dirty="0"/>
              <a:t>sensitive </a:t>
            </a:r>
            <a:r>
              <a:rPr lang="en-US" sz="10000" i="1" dirty="0" err="1"/>
              <a:t>viewsheds</a:t>
            </a:r>
            <a:r>
              <a:rPr lang="en-US" sz="10000" i="1" dirty="0"/>
              <a:t> </a:t>
            </a:r>
            <a:r>
              <a:rPr lang="en-US" sz="10000" i="1" dirty="0" smtClean="0"/>
              <a:t>such as parks and </a:t>
            </a:r>
            <a:r>
              <a:rPr lang="en-US" sz="10000" i="1" dirty="0"/>
              <a:t>scenic areas</a:t>
            </a:r>
            <a:r>
              <a:rPr lang="en-US" sz="10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Preserves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Population density data (</a:t>
            </a:r>
            <a:r>
              <a:rPr lang="en-US" sz="10000" i="1" dirty="0"/>
              <a:t>not census data</a:t>
            </a:r>
            <a:r>
              <a:rPr lang="en-US" sz="10000" dirty="0"/>
              <a:t>)</a:t>
            </a:r>
          </a:p>
          <a:p>
            <a:pPr>
              <a:spcAft>
                <a:spcPts val="600"/>
              </a:spcAft>
            </a:pPr>
            <a:endParaRPr lang="en-US" sz="10000" dirty="0" smtClean="0"/>
          </a:p>
          <a:p>
            <a:pPr>
              <a:spcAft>
                <a:spcPts val="600"/>
              </a:spcAft>
            </a:pPr>
            <a:endParaRPr lang="en-US" sz="10000" dirty="0"/>
          </a:p>
          <a:p>
            <a:pPr>
              <a:spcAft>
                <a:spcPts val="600"/>
              </a:spcAft>
            </a:pPr>
            <a:r>
              <a:rPr lang="en-US" sz="10000" dirty="0" smtClean="0"/>
              <a:t>Land Ownership</a:t>
            </a:r>
          </a:p>
          <a:p>
            <a:pPr>
              <a:spcAft>
                <a:spcPts val="600"/>
              </a:spcAft>
            </a:pPr>
            <a:r>
              <a:rPr lang="en-US" sz="10000" dirty="0" smtClean="0"/>
              <a:t>Archaeological </a:t>
            </a:r>
            <a:r>
              <a:rPr lang="en-US" sz="10000" dirty="0"/>
              <a:t>sensitivity zones (</a:t>
            </a:r>
            <a:r>
              <a:rPr lang="en-US" sz="10000" i="1" dirty="0"/>
              <a:t>Predictive Modeling</a:t>
            </a:r>
            <a:r>
              <a:rPr lang="en-US" sz="10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Crucial wildlife habitat data (</a:t>
            </a:r>
            <a:r>
              <a:rPr lang="en-US" sz="10000" i="1" dirty="0"/>
              <a:t>State Fish and Wildlife</a:t>
            </a:r>
            <a:r>
              <a:rPr lang="en-US" sz="10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Designated endangered species critical habitat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Restricted areas due to FAA (</a:t>
            </a:r>
            <a:r>
              <a:rPr lang="en-US" sz="10000" i="1" dirty="0"/>
              <a:t>beyond DOD lands</a:t>
            </a:r>
            <a:r>
              <a:rPr lang="en-US" sz="10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Military test and training areas</a:t>
            </a:r>
          </a:p>
          <a:p>
            <a:pPr>
              <a:spcAft>
                <a:spcPts val="600"/>
              </a:spcAft>
            </a:pPr>
            <a:r>
              <a:rPr lang="en-US" sz="10000" dirty="0"/>
              <a:t>Airports</a:t>
            </a:r>
          </a:p>
          <a:p>
            <a:endParaRPr lang="en-US" sz="1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EDWG Survey: </a:t>
            </a:r>
            <a:r>
              <a:rPr lang="en-US" dirty="0" smtClean="0"/>
              <a:t>Review of Current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7877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 Low Importance/  Highly Important</a:t>
            </a:r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08213"/>
              </p:ext>
            </p:extLst>
          </p:nvPr>
        </p:nvGraphicFramePr>
        <p:xfrm>
          <a:off x="381000" y="2185831"/>
          <a:ext cx="8077200" cy="3154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How important to you is the following EXISTING functionality?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Potential</a:t>
                      </a:r>
                      <a:r>
                        <a:rPr lang="en-US" sz="1800" b="1" baseline="0" dirty="0" smtClean="0"/>
                        <a:t> Data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Rating Average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 and download a transmission line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unique names to any transmission corridor(s) you draw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and graph showing the mileage of each Environmental Risk Category crossed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and graph of the capital cost and environmental mitigation cost estimate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database file that contains the length and attributes (risk classes, area types, mitigation and capital costs) of each segment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7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EDWG Survey: </a:t>
            </a:r>
            <a:r>
              <a:rPr lang="en-US" dirty="0" smtClean="0"/>
              <a:t>Desire for New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033639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 Low Importance/ 5 Highly Important</a:t>
            </a:r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49091"/>
              </p:ext>
            </p:extLst>
          </p:nvPr>
        </p:nvGraphicFramePr>
        <p:xfrm>
          <a:off x="381000" y="2094275"/>
          <a:ext cx="8077200" cy="390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How important to you is the following NEW POTENTIAL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functionality?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Potential</a:t>
                      </a:r>
                      <a:r>
                        <a:rPr lang="en-US" sz="1800" b="1" baseline="0" dirty="0" smtClean="0"/>
                        <a:t> Data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Rating Average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252" marR="8252" marT="8252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Upload my organization's transmission line data </a:t>
                      </a: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them appear in the online map.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Upload other data layers (e.g., survey locations, energy facilities) and have them appear in the online map.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 two end points and have the system draw (optimize for) the lowest environmental risk route.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 two end points and have the system draw (optimize for) the least capital (or mitigation cost) route.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voltage type and class (AC/DC) against which capital cost is calculated.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 Cultural Risk Map to the online Data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Viewer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8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9425"/>
            <a:ext cx="9144000" cy="1527175"/>
          </a:xfrm>
        </p:spPr>
        <p:txBody>
          <a:bodyPr/>
          <a:lstStyle/>
          <a:p>
            <a:r>
              <a:rPr lang="en-US" dirty="0"/>
              <a:t>Environmental Data Set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857250">
              <a:buFont typeface="+mj-lt"/>
              <a:buAutoNum type="romanUcPeriod"/>
            </a:pPr>
            <a:r>
              <a:rPr lang="en-US" sz="4000" dirty="0" smtClean="0"/>
              <a:t>Data Viewer</a:t>
            </a:r>
          </a:p>
          <a:p>
            <a:pPr lvl="1" fontAlgn="t"/>
            <a:r>
              <a:rPr lang="en-US" dirty="0"/>
              <a:t>Cultural</a:t>
            </a:r>
            <a:r>
              <a:rPr lang="en-US" dirty="0" smtClean="0"/>
              <a:t> Data Viewer: Demo and Next Steps</a:t>
            </a:r>
          </a:p>
          <a:p>
            <a:pPr lvl="1" fontAlgn="t"/>
            <a:r>
              <a:rPr lang="en-US" dirty="0" smtClean="0"/>
              <a:t>Testing </a:t>
            </a:r>
            <a:r>
              <a:rPr lang="en-US" dirty="0"/>
              <a:t>and Stakeholder Review</a:t>
            </a:r>
          </a:p>
          <a:p>
            <a:pPr marL="857250" lvl="1" indent="-857250" fontAlgn="t">
              <a:buFont typeface="+mj-lt"/>
              <a:buAutoNum type="romanUcPeriod" startAt="2"/>
            </a:pPr>
            <a:r>
              <a:rPr lang="en-US" sz="4000" dirty="0"/>
              <a:t>Environmental Data Set Update</a:t>
            </a:r>
          </a:p>
          <a:p>
            <a:pPr lvl="1" fontAlgn="t"/>
            <a:r>
              <a:rPr lang="en-US" dirty="0"/>
              <a:t>Overview of update </a:t>
            </a:r>
            <a:r>
              <a:rPr lang="en-US" dirty="0" smtClean="0"/>
              <a:t>and QA process</a:t>
            </a:r>
            <a:endParaRPr lang="en-US" dirty="0"/>
          </a:p>
          <a:p>
            <a:pPr lvl="1" fontAlgn="t"/>
            <a:r>
              <a:rPr lang="en-US" dirty="0"/>
              <a:t>Changes to Preferred Data Layers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Data Set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Objectives:   </a:t>
            </a:r>
          </a:p>
          <a:p>
            <a:pPr marL="514350" lvl="1" indent="-514350">
              <a:buAutoNum type="arabicPeriod"/>
            </a:pPr>
            <a:r>
              <a:rPr lang="en-US" dirty="0" smtClean="0"/>
              <a:t>Identify and obtain any </a:t>
            </a:r>
            <a:r>
              <a:rPr lang="en-US" u="sng" dirty="0" smtClean="0"/>
              <a:t>updates</a:t>
            </a:r>
            <a:r>
              <a:rPr lang="en-US" dirty="0" smtClean="0"/>
              <a:t> or </a:t>
            </a:r>
            <a:r>
              <a:rPr lang="en-US" u="sng" dirty="0" smtClean="0"/>
              <a:t>additions</a:t>
            </a:r>
            <a:r>
              <a:rPr lang="en-US" dirty="0" smtClean="0"/>
              <a:t> to the Preferred Data Sets that contribute to the calculation of environmental risk class (1-4).</a:t>
            </a:r>
          </a:p>
          <a:p>
            <a:pPr marL="514350" lvl="1" indent="-514350">
              <a:buAutoNum type="arabicPeriod"/>
            </a:pPr>
            <a:r>
              <a:rPr lang="en-US" dirty="0" smtClean="0"/>
              <a:t>Apply these new data sets to the calculation of updated risk classes (update and run the models).</a:t>
            </a:r>
          </a:p>
          <a:p>
            <a:pPr marL="514350" lvl="1" indent="-514350">
              <a:buAutoNum type="arabicPeriod"/>
            </a:pPr>
            <a:r>
              <a:rPr lang="en-US" dirty="0" smtClean="0"/>
              <a:t>Publish the updated risk classes.</a:t>
            </a:r>
          </a:p>
          <a:p>
            <a:pPr marL="742950" lvl="2" indent="-342900">
              <a:buFontTx/>
              <a:buChar char="-"/>
            </a:pPr>
            <a:r>
              <a:rPr lang="en-US" dirty="0" smtClean="0"/>
              <a:t>Downloadable shapefile</a:t>
            </a:r>
          </a:p>
          <a:p>
            <a:pPr marL="742950" lvl="2" indent="-342900">
              <a:buFontTx/>
              <a:buChar char="-"/>
            </a:pPr>
            <a:r>
              <a:rPr lang="en-US" dirty="0" smtClean="0"/>
              <a:t>Environmental and Cultural Data Viewers</a:t>
            </a:r>
          </a:p>
          <a:p>
            <a:pPr marL="0" lvl="1" indent="0">
              <a:buNone/>
            </a:pP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Data Set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 u="sng" dirty="0" smtClean="0"/>
              <a:t>Methods</a:t>
            </a:r>
          </a:p>
          <a:p>
            <a:pPr marL="0" lvl="1" indent="0">
              <a:buNone/>
            </a:pPr>
            <a:r>
              <a:rPr lang="en-US" sz="2400" i="1" dirty="0" smtClean="0"/>
              <a:t>completed:</a:t>
            </a:r>
          </a:p>
          <a:p>
            <a:pPr marL="514350" indent="-514350">
              <a:buAutoNum type="arabicPeriod"/>
              <a:tabLst>
                <a:tab pos="520700" algn="l"/>
              </a:tabLst>
            </a:pPr>
            <a:r>
              <a:rPr lang="en-US" sz="2400" dirty="0" smtClean="0"/>
              <a:t>Check the source of each Preferred Data Set</a:t>
            </a:r>
          </a:p>
          <a:p>
            <a:pPr marL="514350" lvl="1" indent="-514350">
              <a:buNone/>
              <a:tabLst>
                <a:tab pos="520700" algn="l"/>
              </a:tabLst>
            </a:pPr>
            <a:r>
              <a:rPr lang="en-US" sz="2400" dirty="0" smtClean="0"/>
              <a:t>2.    Where needed, download and view the data to identify if changes occurred</a:t>
            </a:r>
          </a:p>
          <a:p>
            <a:pPr marL="514350" lvl="1" indent="-514350">
              <a:buAutoNum type="arabicPeriod" startAt="3"/>
              <a:tabLst>
                <a:tab pos="520700" algn="l"/>
              </a:tabLst>
            </a:pPr>
            <a:r>
              <a:rPr lang="en-US" sz="2400" dirty="0" smtClean="0"/>
              <a:t>Download and log each updated data set; run </a:t>
            </a:r>
            <a:r>
              <a:rPr lang="en-US" sz="2400" dirty="0" smtClean="0">
                <a:hlinkClick r:id="rId3"/>
              </a:rPr>
              <a:t>Data Quality Protocol </a:t>
            </a:r>
            <a:r>
              <a:rPr lang="en-US" sz="2400" dirty="0" smtClean="0"/>
              <a:t>to assess fitness-for-use</a:t>
            </a:r>
          </a:p>
          <a:p>
            <a:pPr marL="457200" lvl="1" indent="-457200">
              <a:buAutoNum type="arabicPeriod" startAt="4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Data Set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 u="sng" dirty="0" smtClean="0"/>
              <a:t>Methods (</a:t>
            </a:r>
            <a:r>
              <a:rPr lang="en-US" sz="2400" b="1" u="sng" dirty="0" err="1" smtClean="0"/>
              <a:t>cont</a:t>
            </a:r>
            <a:r>
              <a:rPr lang="en-US" sz="2400" b="1" u="sng" dirty="0" smtClean="0"/>
              <a:t>)</a:t>
            </a:r>
          </a:p>
          <a:p>
            <a:pPr marL="0" lvl="1" indent="0">
              <a:buNone/>
            </a:pPr>
            <a:r>
              <a:rPr lang="en-US" sz="2400" i="1" dirty="0" smtClean="0"/>
              <a:t>to do:</a:t>
            </a:r>
            <a:endParaRPr lang="en-US" sz="2400" i="1" dirty="0"/>
          </a:p>
          <a:p>
            <a:pPr marL="457200" lvl="1" indent="-457200">
              <a:buFont typeface="Arial" pitchFamily="34" charset="0"/>
              <a:buAutoNum type="arabicPeriod" startAt="4"/>
            </a:pPr>
            <a:r>
              <a:rPr lang="en-US" sz="2400" b="1" i="1" dirty="0" smtClean="0"/>
              <a:t>**Coordinate </a:t>
            </a:r>
            <a:r>
              <a:rPr lang="en-US" sz="2400" b="1" i="1" dirty="0"/>
              <a:t>with </a:t>
            </a:r>
            <a:r>
              <a:rPr lang="en-US" sz="2400" b="1" i="1" dirty="0" smtClean="0"/>
              <a:t>agencies, EDWG, and other data providers on any changes to data or data interpretation</a:t>
            </a:r>
          </a:p>
          <a:p>
            <a:pPr marL="457200" lvl="1" indent="-457200">
              <a:buFont typeface="Arial" pitchFamily="34" charset="0"/>
              <a:buAutoNum type="arabicPeriod" startAt="4"/>
            </a:pPr>
            <a:r>
              <a:rPr lang="en-US" sz="2400" dirty="0" smtClean="0"/>
              <a:t>EDWG approve final data and data interpretation approach</a:t>
            </a:r>
          </a:p>
          <a:p>
            <a:pPr marL="457200" lvl="1" indent="-457200">
              <a:buAutoNum type="arabicPeriod" startAt="4"/>
            </a:pPr>
            <a:r>
              <a:rPr lang="en-US" sz="2400" dirty="0" smtClean="0"/>
              <a:t>Revise and run the GIS models to calculate new risk classes</a:t>
            </a:r>
          </a:p>
          <a:p>
            <a:pPr marL="457200" lvl="1" indent="-457200">
              <a:buAutoNum type="arabicPeriod" startAt="4"/>
            </a:pPr>
            <a:r>
              <a:rPr lang="en-US" sz="2400" dirty="0" smtClean="0"/>
              <a:t>Publish new risk class layer to Environmental Data Viewer and Cultural/Environmental Data Viewer</a:t>
            </a:r>
          </a:p>
          <a:p>
            <a:pPr marL="457200" lvl="1" indent="-457200">
              <a:buAutoNum type="arabicPeriod" startAt="4"/>
            </a:pPr>
            <a:r>
              <a:rPr lang="en-US" sz="2400" dirty="0" smtClean="0"/>
              <a:t>Publish new risk class layer to WECC’s download page</a:t>
            </a:r>
          </a:p>
          <a:p>
            <a:pPr marL="457200" lvl="1" indent="-457200">
              <a:buAutoNum type="arabicPeriod" startAt="4"/>
            </a:pPr>
            <a:r>
              <a:rPr lang="en-US" sz="2400" dirty="0" smtClean="0"/>
              <a:t>Advise user community of update</a:t>
            </a:r>
          </a:p>
          <a:p>
            <a:pPr marL="457200" lvl="1" indent="-457200">
              <a:buAutoNum type="arabicPeriod" startAt="4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Data Set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00057"/>
              </p:ext>
            </p:extLst>
          </p:nvPr>
        </p:nvGraphicFramePr>
        <p:xfrm>
          <a:off x="1092926" y="203975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Preferred Data Sets checked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106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5117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Note:  A Preferred Data Set may be comprised of one or more data files.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54056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400" i="1" dirty="0"/>
              <a:t>Check the source of each Preferred Data Set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79006"/>
              </p:ext>
            </p:extLst>
          </p:nvPr>
        </p:nvGraphicFramePr>
        <p:xfrm>
          <a:off x="1042851" y="4167933"/>
          <a:ext cx="60960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Preferred Data Sets updated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Area Types</a:t>
                      </a:r>
                      <a:r>
                        <a:rPr lang="en-US" sz="2000" baseline="0" dirty="0" smtClean="0"/>
                        <a:t> currently affected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28 (out of 88)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33400" y="343597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514350">
              <a:spcBef>
                <a:spcPct val="20000"/>
              </a:spcBef>
              <a:buFont typeface="+mj-lt"/>
              <a:buAutoNum type="arabicPeriod" startAt="2"/>
            </a:pPr>
            <a:r>
              <a:rPr lang="en-US" sz="2400" i="1" dirty="0" smtClean="0"/>
              <a:t>Download data </a:t>
            </a:r>
            <a:r>
              <a:rPr lang="en-US" sz="2400" i="1" dirty="0"/>
              <a:t>to identify if changes occurred</a:t>
            </a:r>
          </a:p>
        </p:txBody>
      </p:sp>
    </p:spTree>
    <p:extLst>
      <p:ext uri="{BB962C8B-B14F-4D97-AF65-F5344CB8AC3E}">
        <p14:creationId xmlns:p14="http://schemas.microsoft.com/office/powerpoint/2010/main" val="1587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Data Set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61670"/>
              </p:ext>
            </p:extLst>
          </p:nvPr>
        </p:nvGraphicFramePr>
        <p:xfrm>
          <a:off x="1142999" y="2743787"/>
          <a:ext cx="6858001" cy="360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/>
                <a:gridCol w="1600200"/>
              </a:tblGrid>
              <a:tr h="517385">
                <a:tc>
                  <a:txBody>
                    <a:bodyPr/>
                    <a:lstStyle/>
                    <a:p>
                      <a:r>
                        <a:rPr lang="en-US" dirty="0" smtClean="0"/>
                        <a:t>Area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 of Data Sets Updated</a:t>
                      </a:r>
                      <a:endParaRPr lang="en-US" dirty="0"/>
                    </a:p>
                  </a:txBody>
                  <a:tcPr/>
                </a:tc>
              </a:tr>
              <a:tr h="448343">
                <a:tc>
                  <a:txBody>
                    <a:bodyPr/>
                    <a:lstStyle/>
                    <a:p>
                      <a:r>
                        <a:rPr lang="en-US" dirty="0" smtClean="0"/>
                        <a:t>State Mapped Crucial Big Game Winter Range/Severe Winter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4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Greater Sage-Grouse Preliminary General Habitats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</a:t>
                      </a:r>
                    </a:p>
                  </a:txBody>
                  <a:tcPr/>
                </a:tc>
              </a:tr>
              <a:tr h="591297"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Sage-Grouse Preliminary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Priority</a:t>
                      </a:r>
                      <a:r>
                        <a:rPr lang="en-US" dirty="0" smtClean="0"/>
                        <a:t> Habitats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</a:t>
                      </a:r>
                    </a:p>
                  </a:txBody>
                  <a:tcPr/>
                </a:tc>
              </a:tr>
              <a:tr h="591297">
                <a:tc>
                  <a:txBody>
                    <a:bodyPr/>
                    <a:lstStyle/>
                    <a:p>
                      <a:r>
                        <a:rPr lang="en-US" dirty="0" smtClean="0"/>
                        <a:t>Areas that contain ecosystems or species that are at moderate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</a:t>
                      </a:r>
                    </a:p>
                  </a:txBody>
                  <a:tcPr/>
                </a:tc>
              </a:tr>
              <a:tr h="591297">
                <a:tc>
                  <a:txBody>
                    <a:bodyPr/>
                    <a:lstStyle/>
                    <a:p>
                      <a:r>
                        <a:rPr lang="en-US" dirty="0" smtClean="0"/>
                        <a:t>Scenic Highway, Scenic Byways, and All-American Roads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228212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Most Significant Area Type Updates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1601118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514350">
              <a:spcBef>
                <a:spcPct val="20000"/>
              </a:spcBef>
              <a:buFont typeface="+mj-lt"/>
              <a:buAutoNum type="arabicPeriod" startAt="3"/>
            </a:pPr>
            <a:r>
              <a:rPr lang="en-US" sz="2400" i="1" dirty="0"/>
              <a:t>Download and log each updated data set</a:t>
            </a:r>
          </a:p>
        </p:txBody>
      </p:sp>
    </p:spTree>
    <p:extLst>
      <p:ext uri="{BB962C8B-B14F-4D97-AF65-F5344CB8AC3E}">
        <p14:creationId xmlns:p14="http://schemas.microsoft.com/office/powerpoint/2010/main" val="621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Environmental Data Sets: </a:t>
            </a:r>
            <a:r>
              <a:rPr lang="en-US" dirty="0" smtClean="0"/>
              <a:t>NatureServe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5938" indent="-461963">
              <a:buFont typeface="+mj-lt"/>
              <a:buAutoNum type="arabicPeriod" startAt="4"/>
              <a:tabLst>
                <a:tab pos="511175" algn="l"/>
              </a:tabLst>
            </a:pPr>
            <a:r>
              <a:rPr lang="en-US" sz="3100" i="1" dirty="0" smtClean="0"/>
              <a:t>Coordinate on changes </a:t>
            </a:r>
            <a:r>
              <a:rPr lang="en-US" sz="3100" i="1" dirty="0"/>
              <a:t>to data or data interpretation</a:t>
            </a:r>
          </a:p>
          <a:p>
            <a:endParaRPr lang="en-US" dirty="0" smtClean="0"/>
          </a:p>
          <a:p>
            <a:pPr marL="627063" indent="-339725"/>
            <a:r>
              <a:rPr lang="en-US" dirty="0" smtClean="0"/>
              <a:t>State Heritage Program Data (NatureServe):</a:t>
            </a:r>
          </a:p>
          <a:p>
            <a:pPr lvl="1"/>
            <a:r>
              <a:rPr lang="en-US" dirty="0" smtClean="0"/>
              <a:t>Presence/Absence Data for G1-G2, G3, and U.S. ESA/SARA Species Across the Western North America</a:t>
            </a:r>
          </a:p>
          <a:p>
            <a:pPr lvl="2"/>
            <a:r>
              <a:rPr lang="en-US" dirty="0" smtClean="0"/>
              <a:t>G3 = EDWG Risk Category 2 </a:t>
            </a:r>
          </a:p>
          <a:p>
            <a:pPr lvl="2"/>
            <a:r>
              <a:rPr lang="en-US" dirty="0" smtClean="0"/>
              <a:t>G1-G2 </a:t>
            </a:r>
            <a:r>
              <a:rPr lang="en-US" dirty="0"/>
              <a:t>and U.S. </a:t>
            </a:r>
            <a:r>
              <a:rPr lang="en-US" dirty="0" smtClean="0"/>
              <a:t>ESA/Canadian SARA = </a:t>
            </a:r>
            <a:r>
              <a:rPr lang="en-US" dirty="0"/>
              <a:t>EDWG Risk Category 3 </a:t>
            </a:r>
            <a:endParaRPr lang="en-US" dirty="0" smtClean="0"/>
          </a:p>
          <a:p>
            <a:pPr lvl="1"/>
            <a:r>
              <a:rPr lang="en-US" sz="2900" dirty="0" smtClean="0"/>
              <a:t>Would require WECC update license </a:t>
            </a:r>
            <a:r>
              <a:rPr lang="en-US" sz="2900" dirty="0"/>
              <a:t>agreement </a:t>
            </a:r>
            <a:r>
              <a:rPr lang="en-US" sz="2900" dirty="0" smtClean="0"/>
              <a:t>with NatureServe.</a:t>
            </a:r>
          </a:p>
          <a:p>
            <a:pPr marL="627063" indent="-339725"/>
            <a:r>
              <a:rPr lang="en-US" dirty="0"/>
              <a:t>Landscape Conditions Data (NatureServe):</a:t>
            </a:r>
          </a:p>
          <a:p>
            <a:pPr lvl="1"/>
            <a:r>
              <a:rPr lang="en-US" dirty="0" smtClean="0"/>
              <a:t>Received </a:t>
            </a:r>
            <a:r>
              <a:rPr lang="en-US" dirty="0"/>
              <a:t>directly from NatureServe</a:t>
            </a:r>
          </a:p>
          <a:p>
            <a:pPr lvl="1"/>
            <a:r>
              <a:rPr lang="en-US" dirty="0"/>
              <a:t>Informs EDWG Risk Category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Environmental Data Sets: </a:t>
            </a:r>
            <a:r>
              <a:rPr lang="en-US" dirty="0" smtClean="0"/>
              <a:t>BLM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515938" indent="-461963">
              <a:buFont typeface="+mj-lt"/>
              <a:buAutoNum type="arabicPeriod" startAt="4"/>
              <a:tabLst>
                <a:tab pos="511175" algn="l"/>
              </a:tabLst>
            </a:pPr>
            <a:r>
              <a:rPr lang="en-US" sz="3100" i="1" dirty="0"/>
              <a:t>Coordinate on changes to data or data </a:t>
            </a:r>
            <a:r>
              <a:rPr lang="en-US" sz="3100" i="1" dirty="0" smtClean="0"/>
              <a:t>interpretation</a:t>
            </a:r>
            <a:r>
              <a:rPr lang="en-US" sz="3100" i="1" dirty="0"/>
              <a:t> </a:t>
            </a:r>
            <a:r>
              <a:rPr lang="en-US" sz="3100" i="1" dirty="0" smtClean="0"/>
              <a:t>(</a:t>
            </a:r>
            <a:r>
              <a:rPr lang="en-US" sz="3100" i="1" dirty="0" err="1" smtClean="0"/>
              <a:t>cont</a:t>
            </a:r>
            <a:r>
              <a:rPr lang="en-US" sz="3100" i="1" dirty="0"/>
              <a:t>)</a:t>
            </a:r>
          </a:p>
          <a:p>
            <a:endParaRPr lang="en-US" dirty="0" smtClean="0"/>
          </a:p>
          <a:p>
            <a:pPr marL="627063" indent="-339725"/>
            <a:r>
              <a:rPr lang="en-US" sz="3500" dirty="0"/>
              <a:t>Greater Sage-Grouse Data:</a:t>
            </a:r>
          </a:p>
          <a:p>
            <a:pPr lvl="1"/>
            <a:r>
              <a:rPr lang="en-US" dirty="0" smtClean="0"/>
              <a:t>Updated for 2015 Record of Decision Data where available</a:t>
            </a:r>
          </a:p>
          <a:p>
            <a:pPr lvl="1"/>
            <a:r>
              <a:rPr lang="en-US" sz="2900" dirty="0" smtClean="0"/>
              <a:t>Coordinate interpretation of layers with BLM/Forest Service</a:t>
            </a:r>
          </a:p>
          <a:p>
            <a:pPr lvl="2"/>
            <a:r>
              <a:rPr lang="en-US" dirty="0"/>
              <a:t>General Habitat = remain EDWG Risk Category 2? </a:t>
            </a:r>
          </a:p>
          <a:p>
            <a:pPr lvl="2"/>
            <a:r>
              <a:rPr lang="en-US" dirty="0"/>
              <a:t>Priority Habitat = remain EDWG Risk Category 3? </a:t>
            </a:r>
            <a:endParaRPr lang="en-US" dirty="0" smtClean="0"/>
          </a:p>
          <a:p>
            <a:pPr lvl="2"/>
            <a:r>
              <a:rPr lang="en-US" dirty="0" smtClean="0"/>
              <a:t>Restoration/Important Habitat Management Areas?</a:t>
            </a:r>
          </a:p>
          <a:p>
            <a:pPr lvl="2"/>
            <a:r>
              <a:rPr lang="en-US" sz="2500" dirty="0" smtClean="0"/>
              <a:t>Major </a:t>
            </a:r>
            <a:r>
              <a:rPr lang="en-US" sz="2500" dirty="0"/>
              <a:t>vs </a:t>
            </a:r>
            <a:r>
              <a:rPr lang="en-US" sz="2500" dirty="0" smtClean="0"/>
              <a:t>Minor ROWs?</a:t>
            </a:r>
          </a:p>
          <a:p>
            <a:pPr lvl="2"/>
            <a:r>
              <a:rPr lang="en-US" sz="2500" dirty="0" smtClean="0"/>
              <a:t>Federal vs Non-federal lands? </a:t>
            </a:r>
          </a:p>
          <a:p>
            <a:pPr marL="627063" lvl="2" indent="-339725"/>
            <a:r>
              <a:rPr lang="en-US" sz="3500" dirty="0"/>
              <a:t>BLM ROW Data:</a:t>
            </a:r>
          </a:p>
          <a:p>
            <a:pPr lvl="1"/>
            <a:r>
              <a:rPr lang="en-US" dirty="0" smtClean="0"/>
              <a:t>Past coordination efforts </a:t>
            </a:r>
          </a:p>
          <a:p>
            <a:pPr lvl="1"/>
            <a:r>
              <a:rPr lang="en-US" dirty="0" smtClean="0"/>
              <a:t>Additional data available or changes to approach due to Greater Sage-Grouse </a:t>
            </a:r>
            <a:r>
              <a:rPr lang="en-US" dirty="0"/>
              <a:t>Record of Decision </a:t>
            </a:r>
            <a:r>
              <a:rPr lang="en-US" dirty="0" smtClean="0"/>
              <a:t>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/>
              <a:t>Environmental Data Sets: State </a:t>
            </a:r>
            <a:r>
              <a:rPr lang="en-US" sz="4300" dirty="0" smtClean="0"/>
              <a:t>Agencies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5938" indent="-461963">
              <a:lnSpc>
                <a:spcPct val="80000"/>
              </a:lnSpc>
              <a:buFont typeface="+mj-lt"/>
              <a:buAutoNum type="arabicPeriod" startAt="4"/>
              <a:tabLst>
                <a:tab pos="511175" algn="l"/>
              </a:tabLst>
            </a:pPr>
            <a:r>
              <a:rPr lang="en-US" sz="2400" i="1" dirty="0"/>
              <a:t>Coordinate on changes to data or data interpretation (</a:t>
            </a:r>
            <a:r>
              <a:rPr lang="en-US" sz="2400" i="1" dirty="0" err="1"/>
              <a:t>cont</a:t>
            </a:r>
            <a:r>
              <a:rPr lang="en-US" sz="2400" i="1" dirty="0"/>
              <a:t>)</a:t>
            </a:r>
          </a:p>
          <a:p>
            <a:pPr marL="515938" indent="-461963">
              <a:lnSpc>
                <a:spcPct val="80000"/>
              </a:lnSpc>
              <a:buFont typeface="+mj-lt"/>
              <a:buAutoNum type="arabicPeriod" startAt="4"/>
              <a:tabLst>
                <a:tab pos="511175" algn="l"/>
              </a:tabLst>
            </a:pPr>
            <a:endParaRPr lang="en-US" sz="2600" i="1" dirty="0"/>
          </a:p>
          <a:p>
            <a:pPr marL="627063" indent="-339725">
              <a:lnSpc>
                <a:spcPct val="80000"/>
              </a:lnSpc>
            </a:pPr>
            <a:r>
              <a:rPr lang="en-US" sz="2700" dirty="0"/>
              <a:t>State Fish and Wildlife Agency Data: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Reviewed previous Preferred </a:t>
            </a:r>
            <a:r>
              <a:rPr lang="en-US" sz="2200" dirty="0" smtClean="0"/>
              <a:t>Data</a:t>
            </a:r>
            <a:endParaRPr lang="en-US" sz="2200" dirty="0"/>
          </a:p>
          <a:p>
            <a:pPr lvl="2">
              <a:lnSpc>
                <a:spcPct val="80000"/>
              </a:lnSpc>
            </a:pPr>
            <a:r>
              <a:rPr lang="en-US" sz="1900" dirty="0"/>
              <a:t>Some data no longer available (e.g., Montana Forest Carnivores, Nevada Wetland Data</a:t>
            </a:r>
            <a:r>
              <a:rPr lang="en-US" sz="1900" dirty="0" smtClean="0"/>
              <a:t>)</a:t>
            </a:r>
            <a:endParaRPr lang="en-US" sz="19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During Past Data Updates, WECC coordinated with each </a:t>
            </a:r>
            <a:r>
              <a:rPr lang="en-US" sz="2200" dirty="0" smtClean="0"/>
              <a:t>State Agency on </a:t>
            </a:r>
            <a:r>
              <a:rPr lang="en-US" sz="2200" dirty="0"/>
              <a:t>changes or additions to Preferred Data</a:t>
            </a:r>
          </a:p>
          <a:p>
            <a:pPr marL="457200" lvl="1" indent="0">
              <a:buNone/>
            </a:pPr>
            <a:endParaRPr 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9425"/>
            <a:ext cx="9144000" cy="1527175"/>
          </a:xfrm>
        </p:spPr>
        <p:txBody>
          <a:bodyPr/>
          <a:lstStyle/>
          <a:p>
            <a:r>
              <a:rPr lang="en-US" dirty="0" smtClean="0"/>
              <a:t>Cultural Data Viewer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Data Viewer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Internal Draft Cultural Data Viewer </a:t>
            </a:r>
          </a:p>
          <a:p>
            <a:pPr lvl="1"/>
            <a:r>
              <a:rPr lang="en-US" sz="2400" dirty="0" smtClean="0"/>
              <a:t>EDWG </a:t>
            </a:r>
            <a:r>
              <a:rPr lang="en-US" sz="2400" dirty="0"/>
              <a:t>Planning Team Demo </a:t>
            </a:r>
            <a:r>
              <a:rPr lang="en-US" sz="2400" dirty="0" smtClean="0"/>
              <a:t>on March </a:t>
            </a:r>
            <a:r>
              <a:rPr lang="en-US" sz="2400" dirty="0"/>
              <a:t>2</a:t>
            </a:r>
          </a:p>
          <a:p>
            <a:pPr lvl="1"/>
            <a:r>
              <a:rPr lang="en-US" sz="2400" dirty="0"/>
              <a:t>Nevada SHPO presented to National Conference of SHPOs</a:t>
            </a:r>
          </a:p>
          <a:p>
            <a:r>
              <a:rPr lang="en-US" sz="2800" dirty="0" smtClean="0"/>
              <a:t>Recent Revisions based on comments:</a:t>
            </a:r>
          </a:p>
          <a:p>
            <a:pPr lvl="1"/>
            <a:r>
              <a:rPr lang="en-US" sz="2400" dirty="0" smtClean="0"/>
              <a:t>Disclaimer language enhanced</a:t>
            </a:r>
          </a:p>
          <a:p>
            <a:pPr lvl="1"/>
            <a:r>
              <a:rPr lang="en-US" sz="2400" dirty="0" smtClean="0"/>
              <a:t>SHPO contacts added</a:t>
            </a:r>
          </a:p>
          <a:p>
            <a:pPr lvl="1"/>
            <a:r>
              <a:rPr lang="en-US" sz="2400" dirty="0" smtClean="0"/>
              <a:t>Hyperlinks added</a:t>
            </a:r>
          </a:p>
          <a:p>
            <a:pPr lvl="1"/>
            <a:r>
              <a:rPr lang="en-US" sz="2400" dirty="0" smtClean="0"/>
              <a:t>Map colors/</a:t>
            </a:r>
            <a:r>
              <a:rPr lang="en-US" sz="2400" dirty="0" err="1" smtClean="0"/>
              <a:t>symbology</a:t>
            </a:r>
            <a:r>
              <a:rPr lang="en-US" sz="2400" dirty="0" smtClean="0"/>
              <a:t> clarified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Data Viewer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Demo of revised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62200"/>
            <a:ext cx="673866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Data Viewer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47925"/>
            <a:ext cx="2452568" cy="528353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905000" y="3243800"/>
            <a:ext cx="1152791" cy="2905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512" y="1874139"/>
            <a:ext cx="5759108" cy="4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Data Viewer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47925"/>
            <a:ext cx="2452568" cy="528353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25689" y="1828800"/>
            <a:ext cx="4953000" cy="3916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689" y="1618509"/>
            <a:ext cx="6149303" cy="41314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752600" y="5562600"/>
            <a:ext cx="973089" cy="976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84279" y="3795438"/>
            <a:ext cx="973089" cy="976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Data Viewer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09800"/>
            <a:ext cx="9144000" cy="36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Data Viewer – 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Formal review by participating SHPOs – </a:t>
            </a:r>
            <a:r>
              <a:rPr lang="en-US" sz="2800" i="1" dirty="0" smtClean="0"/>
              <a:t>April to May</a:t>
            </a:r>
          </a:p>
          <a:p>
            <a:r>
              <a:rPr lang="en-US" sz="2800" dirty="0"/>
              <a:t>Seek SHPO approval to publish – </a:t>
            </a:r>
            <a:r>
              <a:rPr lang="en-US" sz="2800" i="1" dirty="0"/>
              <a:t>May </a:t>
            </a:r>
          </a:p>
          <a:p>
            <a:pPr lvl="1"/>
            <a:r>
              <a:rPr lang="en-US" sz="2000" dirty="0" smtClean="0"/>
              <a:t>Revise the Cultural Data Sharing Agreement description to specify final version of Cultural Data Viewer</a:t>
            </a:r>
          </a:p>
          <a:p>
            <a:r>
              <a:rPr lang="en-US" sz="2800" dirty="0"/>
              <a:t>Publish to the WECC Website – </a:t>
            </a:r>
            <a:r>
              <a:rPr lang="en-US" sz="2800" i="1" dirty="0"/>
              <a:t>May/June</a:t>
            </a:r>
          </a:p>
          <a:p>
            <a:pPr lvl="1"/>
            <a:r>
              <a:rPr lang="en-US" sz="2000" dirty="0" smtClean="0"/>
              <a:t>User registration required to enhance accountability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owerPoint">
  <a:themeElements>
    <a:clrScheme name="2014 WECC Color">
      <a:dk1>
        <a:srgbClr val="000000"/>
      </a:dk1>
      <a:lt1>
        <a:srgbClr val="FFFFFF"/>
      </a:lt1>
      <a:dk2>
        <a:srgbClr val="414042"/>
      </a:dk2>
      <a:lt2>
        <a:srgbClr val="FFFFFF"/>
      </a:lt2>
      <a:accent1>
        <a:srgbClr val="1F9DAF"/>
      </a:accent1>
      <a:accent2>
        <a:srgbClr val="76C043"/>
      </a:accent2>
      <a:accent3>
        <a:srgbClr val="FFFF49"/>
      </a:accent3>
      <a:accent4>
        <a:srgbClr val="FF7800"/>
      </a:accent4>
      <a:accent5>
        <a:srgbClr val="FF3534"/>
      </a:accent5>
      <a:accent6>
        <a:srgbClr val="3D58A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Administrative Documents" ma:contentTypeID="0x010100E45EF0F8AAA65E428351BA36F1B645BE1000F771B668C180F1439D00492558E36648" ma:contentTypeVersion="8" ma:contentTypeDescription="" ma:contentTypeScope="" ma:versionID="2ce44a0ef50b8cb05bba474c862fdb7f">
  <xsd:schema xmlns:xsd="http://www.w3.org/2001/XMLSchema" xmlns:xs="http://www.w3.org/2001/XMLSchema" xmlns:p="http://schemas.microsoft.com/office/2006/metadata/properties" xmlns:ns2="2fb8a92a-9032-49d6-b983-191f0a73b01f" xmlns:ns3="4bd63098-0c83-43cf-abdd-085f2cc55a51" targetNamespace="http://schemas.microsoft.com/office/2006/metadata/properties" ma:root="true" ma:fieldsID="033e74cb97fef4429009600980d662dc" ns2:_="" ns3:_="">
    <xsd:import namespace="2fb8a92a-9032-49d6-b983-191f0a73b01f"/>
    <xsd:import namespace="4bd63098-0c83-43cf-abdd-085f2cc55a51"/>
    <xsd:element name="properties">
      <xsd:complexType>
        <xsd:sequence>
          <xsd:element name="documentManagement">
            <xsd:complexType>
              <xsd:all>
                <xsd:element ref="ns2:Document_x0020_Categorization_x0020_Policy"/>
                <xsd:element ref="ns2:Owner_x0020_Group" minOccurs="0"/>
                <xsd:element ref="ns2:Committee" minOccurs="0"/>
                <xsd:element ref="ns2:WECC_x0020_Status" minOccurs="0"/>
                <xsd:element ref="ns2:Privacy"/>
                <xsd:element ref="ns2:Other_x0020_Administrative_x0020_Documents" minOccurs="0"/>
                <xsd:element ref="ns2:Jurisdiction" minOccurs="0"/>
                <xsd:element ref="ns3:Event_x0020_ID" minOccurs="0"/>
                <xsd:element ref="ns3:TaxKeywordTaxHTField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3:Approv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8a92a-9032-49d6-b983-191f0a73b01f" elementFormDefault="qualified">
    <xsd:import namespace="http://schemas.microsoft.com/office/2006/documentManagement/types"/>
    <xsd:import namespace="http://schemas.microsoft.com/office/infopath/2007/PartnerControls"/>
    <xsd:element name="Document_x0020_Categorization_x0020_Policy" ma:index="2" ma:displayName="WECC Categorization Policy" ma:default="N/A" ma:format="Dropdown" ma:internalName="Document_x0020_Categorization_x0020_Policy">
      <xsd:simpleType>
        <xsd:restriction base="dms:Choice">
          <xsd:enumeration value="N/A"/>
          <xsd:enumeration value="Charter"/>
          <xsd:enumeration value="Guideline"/>
          <xsd:enumeration value="Policy"/>
          <xsd:enumeration value="Regional Criteria"/>
          <xsd:enumeration value="Regional Reliability Standard"/>
          <xsd:enumeration value="Report or Other"/>
        </xsd:restriction>
      </xsd:simpleType>
    </xsd:element>
    <xsd:element name="Owner_x0020_Group" ma:index="3" nillable="true" ma:displayName="Owner Group" ma:internalName="Owner_x0020_Group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iance"/>
                    <xsd:enumeration value="Compliance Open Webinars"/>
                    <xsd:enumeration value="Compliance Workshop"/>
                    <xsd:enumeration value="Event Analysis &amp; Situational Awareness"/>
                    <xsd:enumeration value="General &amp; Administrative"/>
                    <xsd:enumeration value="Human Resources"/>
                    <xsd:enumeration value="Information Technology"/>
                    <xsd:enumeration value="Legal &amp; Regulatory"/>
                    <xsd:enumeration value="Operations Performance Analysis"/>
                    <xsd:enumeration value="Performance Analysis"/>
                    <xsd:enumeration value="Planning Services"/>
                    <xsd:enumeration value="Registration and Certification"/>
                    <xsd:enumeration value="Reliability Assessment"/>
                    <xsd:enumeration value="Reliability Standards"/>
                    <xsd:enumeration value="Resource Adequacy"/>
                    <xsd:enumeration value="System Adequacy Planning"/>
                    <xsd:enumeration value="System Stability Planning"/>
                    <xsd:enumeration value="Training &amp; Education"/>
                    <xsd:enumeration value="Transmission Expansion Planning"/>
                    <xsd:enumeration value="WREGIS"/>
                  </xsd:restriction>
                </xsd:simpleType>
              </xsd:element>
            </xsd:sequence>
          </xsd:extension>
        </xsd:complexContent>
      </xsd:complexType>
    </xsd:element>
    <xsd:element name="Committee" ma:index="4" nillable="true" ma:displayName="Committee" ma:description="edited" ma:internalName="Committ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FTF"/>
                    <xsd:enumeration value="BOD"/>
                    <xsd:enumeration value="CIMTF"/>
                    <xsd:enumeration value="CSF"/>
                    <xsd:enumeration value="DEEMSF"/>
                    <xsd:enumeration value="EPAS"/>
                    <xsd:enumeration value="ESF"/>
                    <xsd:enumeration value="FAC"/>
                    <xsd:enumeration value="GC"/>
                    <xsd:enumeration value="GOPF"/>
                    <xsd:enumeration value="HPF"/>
                    <xsd:enumeration value="HRCC"/>
                    <xsd:enumeration value="ISEAS"/>
                    <xsd:enumeration value="JGC"/>
                    <xsd:enumeration value="LTPTF"/>
                    <xsd:enumeration value="MAC"/>
                    <xsd:enumeration value="MBS"/>
                    <xsd:enumeration value="MVS"/>
                    <xsd:enumeration value="NC"/>
                    <xsd:enumeration value="OAWG"/>
                    <xsd:enumeration value="PCDS"/>
                    <xsd:enumeration value="PCS"/>
                    <xsd:enumeration value="PS"/>
                    <xsd:enumeration value="PSF"/>
                    <xsd:enumeration value="RAAG"/>
                    <xsd:enumeration value="RAC"/>
                    <xsd:enumeration value="RASRS"/>
                    <xsd:enumeration value="RRC"/>
                    <xsd:enumeration value="S4.9RC"/>
                    <xsd:enumeration value="SCMS"/>
                    <xsd:enumeration value="SRS"/>
                    <xsd:enumeration value="StS"/>
                    <xsd:enumeration value="TCOMS"/>
                    <xsd:enumeration value="UFLSWG"/>
                    <xsd:enumeration value="WREGIS"/>
                    <xsd:enumeration value="WREGIS-SAC"/>
                    <xsd:enumeration value="WSC"/>
                  </xsd:restriction>
                </xsd:simpleType>
              </xsd:element>
            </xsd:sequence>
          </xsd:extension>
        </xsd:complexContent>
      </xsd:complexType>
    </xsd:element>
    <xsd:element name="WECC_x0020_Status" ma:index="5" nillable="true" ma:displayName="WECC Status" ma:format="Dropdown" ma:internalName="WECC_x0020_Status">
      <xsd:simpleType>
        <xsd:restriction base="dms:Choice">
          <xsd:enumeration value="Draft"/>
          <xsd:enumeration value="Approval Item"/>
          <xsd:enumeration value="In Review"/>
          <xsd:enumeration value="Approved/Final"/>
          <xsd:enumeration value="Retired"/>
          <xsd:enumeration value="Replaced"/>
          <xsd:enumeration value="Redline"/>
          <xsd:enumeration value="Active"/>
          <xsd:enumeration value="Closed"/>
          <xsd:enumeration value="Hold"/>
        </xsd:restriction>
      </xsd:simpleType>
    </xsd:element>
    <xsd:element name="Privacy" ma:index="6" ma:displayName="Privacy" ma:format="Dropdown" ma:internalName="Privacy">
      <xsd:simpleType>
        <xsd:restriction base="dms:Choice">
          <xsd:enumeration value="Public"/>
          <xsd:enumeration value="Authenticated"/>
          <xsd:enumeration value="NDA"/>
        </xsd:restriction>
      </xsd:simpleType>
    </xsd:element>
    <xsd:element name="Other_x0020_Administrative_x0020_Documents" ma:index="7" nillable="true" ma:displayName="Other Administrative Documents" ma:format="Dropdown" ma:internalName="Other_x0020_Administrative_x0020_Documents">
      <xsd:simpleType>
        <xsd:restriction base="dms:Choice">
          <xsd:enumeration value="Scope of Work"/>
          <xsd:enumeration value="Dashboard"/>
          <xsd:enumeration value="Data Request"/>
          <xsd:enumeration value="Financial"/>
          <xsd:enumeration value="Terms of Use"/>
        </xsd:restriction>
      </xsd:simpleType>
    </xsd:element>
    <xsd:element name="Jurisdiction" ma:index="8" nillable="true" ma:displayName="Jurisdiction" ma:default="US (United States)" ma:internalName="Jurisdi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 (United States)"/>
                    <xsd:enumeration value="AB (Alberta)"/>
                    <xsd:enumeration value="BC (British Columbia)"/>
                    <xsd:enumeration value="MX (Baja Mexico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3098-0c83-43cf-abdd-085f2cc55a51" elementFormDefault="qualified">
    <xsd:import namespace="http://schemas.microsoft.com/office/2006/documentManagement/types"/>
    <xsd:import namespace="http://schemas.microsoft.com/office/infopath/2007/PartnerControls"/>
    <xsd:element name="Event_x0020_ID" ma:index="10" nillable="true" ma:displayName="Calendar Event ID" ma:internalName="Event_x0020_ID">
      <xsd:simpleType>
        <xsd:restriction base="dms:Note">
          <xsd:maxLength value="255"/>
        </xsd:restriction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af747698-1922-4602-8604-6fec0d9c99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16224b44-889d-4166-9284-f04ddcafbdf4}" ma:internalName="TaxCatchAll" ma:showField="CatchAllData" ma:web="4bd63098-0c83-43cf-abdd-085f2cc55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pprover" ma:index="22" ma:displayName="Approver" ma:list="UserInfo" ma:SharePointGroup="4815" ma:internalName="Approv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vacy xmlns="2fb8a92a-9032-49d6-b983-191f0a73b01f">Public</Privacy>
    <Document_x0020_Categorization_x0020_Policy xmlns="2fb8a92a-9032-49d6-b983-191f0a73b01f">N/A</Document_x0020_Categorization_x0020_Policy>
    <WECC_x0020_Status xmlns="2fb8a92a-9032-49d6-b983-191f0a73b01f" xsi:nil="true"/>
    <Jurisdiction xmlns="2fb8a92a-9032-49d6-b983-191f0a73b01f">
      <Value>US (United States)</Value>
    </Jurisdiction>
    <Committee xmlns="2fb8a92a-9032-49d6-b983-191f0a73b01f">
      <Value>EDWG</Value>
    </Committee>
    <_dlc_DocId xmlns="4bd63098-0c83-43cf-abdd-085f2cc55a51">YWEQ7USXTMD7-11-4890</_dlc_DocId>
    <Owner_x0020_Group xmlns="2fb8a92a-9032-49d6-b983-191f0a73b01f">
      <Value>General &amp; Administrative</Value>
      <Value>Transmission Expansion Planning</Value>
    </Owner_x0020_Group>
    <_dlc_DocIdUrl xmlns="4bd63098-0c83-43cf-abdd-085f2cc55a51">
      <Url>https://www.wecc.org/_layouts/15/DocIdRedir.aspx?ID=YWEQ7USXTMD7-11-4890</Url>
      <Description>YWEQ7USXTMD7-11-4890</Description>
    </_dlc_DocIdUrl>
    <TaxCatchAll xmlns="4bd63098-0c83-43cf-abdd-085f2cc55a51">
      <Value>727</Value>
      <Value>728</Value>
    </TaxCatchAll>
    <TaxKeywordTaxHTField xmlns="4bd63098-0c83-43cf-abdd-085f2cc55a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</TermName>
          <TermId xmlns="http://schemas.microsoft.com/office/infopath/2007/PartnerControls">c09e28ff-a20e-4d5c-9d87-c6991c4bb493</TermId>
        </TermInfo>
        <TermInfo xmlns="http://schemas.microsoft.com/office/infopath/2007/PartnerControls">
          <TermName xmlns="http://schemas.microsoft.com/office/infopath/2007/PartnerControls">EDTF</TermName>
          <TermId xmlns="http://schemas.microsoft.com/office/infopath/2007/PartnerControls">b7460860-17bf-4436-834b-498a795a12a9</TermId>
        </TermInfo>
      </Terms>
    </TaxKeywordTaxHTField>
    <Event_x0020_ID xmlns="4bd63098-0c83-43cf-abdd-085f2cc55a51">11830; 12244</Event_x0020_ID>
    <Other_x0020_Administrative_x0020_Documents xmlns="2fb8a92a-9032-49d6-b983-191f0a73b01f" xsi:nil="true"/>
    <Approver xmlns="4bd63098-0c83-43cf-abdd-085f2cc55a51">
      <UserInfo>
        <DisplayName/>
        <AccountId/>
        <AccountType/>
      </UserInfo>
    </Approver>
  </documentManagement>
</p:properties>
</file>

<file path=customXml/itemProps1.xml><?xml version="1.0" encoding="utf-8"?>
<ds:datastoreItem xmlns:ds="http://schemas.openxmlformats.org/officeDocument/2006/customXml" ds:itemID="{3A58B203-ACDE-4FF5-AA38-24B242F95301}"/>
</file>

<file path=customXml/itemProps2.xml><?xml version="1.0" encoding="utf-8"?>
<ds:datastoreItem xmlns:ds="http://schemas.openxmlformats.org/officeDocument/2006/customXml" ds:itemID="{2B67C05D-A8B8-4F18-A0A7-1DE597EB6AF5}"/>
</file>

<file path=customXml/itemProps3.xml><?xml version="1.0" encoding="utf-8"?>
<ds:datastoreItem xmlns:ds="http://schemas.openxmlformats.org/officeDocument/2006/customXml" ds:itemID="{E81E187B-45B6-47F0-BD44-99A5343A5C0C}"/>
</file>

<file path=customXml/itemProps4.xml><?xml version="1.0" encoding="utf-8"?>
<ds:datastoreItem xmlns:ds="http://schemas.openxmlformats.org/officeDocument/2006/customXml" ds:itemID="{3E9229F5-AA1E-4C5B-B8FB-0C552F80C161}"/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</Template>
  <TotalTime>4645</TotalTime>
  <Words>1643</Words>
  <Application>Microsoft Office PowerPoint</Application>
  <PresentationFormat>On-screen Show (4:3)</PresentationFormat>
  <Paragraphs>314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Template_PowerPoint</vt:lpstr>
      <vt:lpstr>Environmental and Cultural Data Products </vt:lpstr>
      <vt:lpstr>Presentation Overview</vt:lpstr>
      <vt:lpstr>Cultural Data Viewer</vt:lpstr>
      <vt:lpstr>Cultural Data Viewer </vt:lpstr>
      <vt:lpstr>Cultural Data Viewer </vt:lpstr>
      <vt:lpstr>Cultural Data Viewer </vt:lpstr>
      <vt:lpstr>Cultural Data Viewer </vt:lpstr>
      <vt:lpstr>Cultural Data Viewer </vt:lpstr>
      <vt:lpstr>Cultural Data Viewer – Next Steps </vt:lpstr>
      <vt:lpstr>Cultural Data Viewer – Next Steps (cont)</vt:lpstr>
      <vt:lpstr>Environmental Data Work Group Stakeholder Input Survey and Beta Test</vt:lpstr>
      <vt:lpstr>Beta Test</vt:lpstr>
      <vt:lpstr> EDWG Stakeholder Input Survey</vt:lpstr>
      <vt:lpstr>EDWG Survey: Participant type</vt:lpstr>
      <vt:lpstr>EDWG Survey: Additional Data Layers</vt:lpstr>
      <vt:lpstr>EDWG Survey: Additional Requested Layers</vt:lpstr>
      <vt:lpstr>EDWG Survey: Review of Current Features</vt:lpstr>
      <vt:lpstr>EDWG Survey: Desire for New Features</vt:lpstr>
      <vt:lpstr>Environmental Data Set Update</vt:lpstr>
      <vt:lpstr>Environmental Data Set Update</vt:lpstr>
      <vt:lpstr>Environmental Data Set Update</vt:lpstr>
      <vt:lpstr>Environmental Data Set Update</vt:lpstr>
      <vt:lpstr>Environmental Data Set Update</vt:lpstr>
      <vt:lpstr>Environmental Data Set Update</vt:lpstr>
      <vt:lpstr>Environmental Data Sets: NatureServe</vt:lpstr>
      <vt:lpstr>Environmental Data Sets: BLM</vt:lpstr>
      <vt:lpstr>Environmental Data Sets: State Agencies</vt:lpstr>
    </vt:vector>
  </TitlesOfParts>
  <Company>WECC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EDWG 2016 04 08 Dataviewer Cultural Data Products</dc:title>
  <dc:creator>Woertz, Byron</dc:creator>
  <cp:keywords>EDTF; Report</cp:keywords>
  <cp:lastModifiedBy>Butler, Marshelle</cp:lastModifiedBy>
  <cp:revision>160</cp:revision>
  <cp:lastPrinted>2016-04-07T22:27:05Z</cp:lastPrinted>
  <dcterms:created xsi:type="dcterms:W3CDTF">2015-03-26T17:22:48Z</dcterms:created>
  <dcterms:modified xsi:type="dcterms:W3CDTF">2016-04-08T14:53:50Z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728;#Report|c09e28ff-a20e-4d5c-9d87-c6991c4bb493;#727;#EDTF|b7460860-17bf-4436-834b-498a795a12a9</vt:lpwstr>
  </property>
  <property fmtid="{D5CDD505-2E9C-101B-9397-08002B2CF9AE}" pid="3" name="ContentTypeId">
    <vt:lpwstr>0x010100E45EF0F8AAA65E428351BA36F1B645BE1000F771B668C180F1439D00492558E36648</vt:lpwstr>
  </property>
  <property fmtid="{D5CDD505-2E9C-101B-9397-08002B2CF9AE}" pid="4" name="_dlc_DocIdItemGuid">
    <vt:lpwstr>73878ab6-3cf7-44ea-98ac-07a9400639f0</vt:lpwstr>
  </property>
</Properties>
</file>