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5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63" r:id="rId7"/>
    <p:sldId id="264" r:id="rId8"/>
    <p:sldId id="268" r:id="rId9"/>
    <p:sldId id="271" r:id="rId10"/>
    <p:sldId id="261" r:id="rId11"/>
    <p:sldId id="266" r:id="rId12"/>
    <p:sldId id="262" r:id="rId13"/>
    <p:sldId id="269" r:id="rId14"/>
    <p:sldId id="270" r:id="rId15"/>
    <p:sldId id="272" r:id="rId16"/>
    <p:sldId id="273" r:id="rId17"/>
    <p:sldId id="26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66"/>
    <a:srgbClr val="99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121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EEBFA-1A82-4D9A-ABC4-CEBC7DC6D4EC}" type="doc">
      <dgm:prSet loTypeId="urn:microsoft.com/office/officeart/2005/8/layout/hProcess9" loCatId="process" qsTypeId="urn:microsoft.com/office/officeart/2005/8/quickstyle/simple2" qsCatId="simple" csTypeId="urn:microsoft.com/office/officeart/2005/8/colors/accent5_1" csCatId="accent5" phldr="1"/>
      <dgm:spPr/>
    </dgm:pt>
    <dgm:pt modelId="{3E206F76-FBED-49C0-BFF7-BDF42B3FE7B7}">
      <dgm:prSet phldrT="[Text]"/>
      <dgm:spPr/>
      <dgm:t>
        <a:bodyPr/>
        <a:lstStyle/>
        <a:p>
          <a:r>
            <a:rPr lang="en-US" dirty="0" smtClean="0"/>
            <a:t>July 18, 2014</a:t>
          </a:r>
        </a:p>
        <a:p>
          <a:r>
            <a:rPr lang="en-US" dirty="0" smtClean="0"/>
            <a:t>Edited and Formatted</a:t>
          </a:r>
          <a:endParaRPr lang="en-US" dirty="0"/>
        </a:p>
      </dgm:t>
    </dgm:pt>
    <dgm:pt modelId="{7904F900-4DBB-4B09-A412-1E67D4A8B508}" type="parTrans" cxnId="{0D0B4A49-E38C-46CD-A053-D4562E26524D}">
      <dgm:prSet/>
      <dgm:spPr/>
      <dgm:t>
        <a:bodyPr/>
        <a:lstStyle/>
        <a:p>
          <a:endParaRPr lang="en-US"/>
        </a:p>
      </dgm:t>
    </dgm:pt>
    <dgm:pt modelId="{3A0F0CC6-0B5A-42A6-9DDF-C824F7FF0200}" type="sibTrans" cxnId="{0D0B4A49-E38C-46CD-A053-D4562E26524D}">
      <dgm:prSet/>
      <dgm:spPr/>
      <dgm:t>
        <a:bodyPr/>
        <a:lstStyle/>
        <a:p>
          <a:endParaRPr lang="en-US"/>
        </a:p>
      </dgm:t>
    </dgm:pt>
    <dgm:pt modelId="{62DA8936-7581-4DCA-BBE5-AF7797550D62}">
      <dgm:prSet phldrT="[Text]"/>
      <dgm:spPr/>
      <dgm:t>
        <a:bodyPr/>
        <a:lstStyle/>
        <a:p>
          <a:r>
            <a:rPr lang="en-US" dirty="0" smtClean="0"/>
            <a:t>4 Digit Zone addition</a:t>
          </a:r>
          <a:endParaRPr lang="en-US" dirty="0"/>
        </a:p>
      </dgm:t>
    </dgm:pt>
    <dgm:pt modelId="{B9243776-C998-47CB-9B21-806DF304D750}" type="parTrans" cxnId="{1DAFE3A1-4848-4BA5-9467-9252983EC85E}">
      <dgm:prSet/>
      <dgm:spPr/>
      <dgm:t>
        <a:bodyPr/>
        <a:lstStyle/>
        <a:p>
          <a:endParaRPr lang="en-US"/>
        </a:p>
      </dgm:t>
    </dgm:pt>
    <dgm:pt modelId="{E9401A8E-0767-49BD-A443-9839ECF32E5D}" type="sibTrans" cxnId="{1DAFE3A1-4848-4BA5-9467-9252983EC85E}">
      <dgm:prSet/>
      <dgm:spPr/>
      <dgm:t>
        <a:bodyPr/>
        <a:lstStyle/>
        <a:p>
          <a:endParaRPr lang="en-US"/>
        </a:p>
      </dgm:t>
    </dgm:pt>
    <dgm:pt modelId="{17BEB818-FE97-4F22-9835-EF9B054A592E}" type="pres">
      <dgm:prSet presAssocID="{139EEBFA-1A82-4D9A-ABC4-CEBC7DC6D4EC}" presName="CompostProcess" presStyleCnt="0">
        <dgm:presLayoutVars>
          <dgm:dir/>
          <dgm:resizeHandles val="exact"/>
        </dgm:presLayoutVars>
      </dgm:prSet>
      <dgm:spPr/>
    </dgm:pt>
    <dgm:pt modelId="{EEDDF201-A68F-4CC0-9122-5892DF3CDBB0}" type="pres">
      <dgm:prSet presAssocID="{139EEBFA-1A82-4D9A-ABC4-CEBC7DC6D4EC}" presName="arrow" presStyleLbl="bgShp" presStyleIdx="0" presStyleCnt="1"/>
      <dgm:spPr/>
      <dgm:t>
        <a:bodyPr/>
        <a:lstStyle/>
        <a:p>
          <a:endParaRPr lang="en-US"/>
        </a:p>
      </dgm:t>
    </dgm:pt>
    <dgm:pt modelId="{2B4652A0-1BFE-432E-993D-6ADBCB384B27}" type="pres">
      <dgm:prSet presAssocID="{139EEBFA-1A82-4D9A-ABC4-CEBC7DC6D4EC}" presName="linearProcess" presStyleCnt="0"/>
      <dgm:spPr/>
    </dgm:pt>
    <dgm:pt modelId="{F6A2B0D6-B217-41F7-806E-D313C0A46E5A}" type="pres">
      <dgm:prSet presAssocID="{3E206F76-FBED-49C0-BFF7-BDF42B3FE7B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DDF1D-7E73-40D1-94DD-4DA9B7B7C8B5}" type="pres">
      <dgm:prSet presAssocID="{3A0F0CC6-0B5A-42A6-9DDF-C824F7FF0200}" presName="sibTrans" presStyleCnt="0"/>
      <dgm:spPr/>
    </dgm:pt>
    <dgm:pt modelId="{54DEE763-3363-4370-867F-5A315205BE67}" type="pres">
      <dgm:prSet presAssocID="{62DA8936-7581-4DCA-BBE5-AF7797550D6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511E9-EEAB-423E-ABC9-485D41BF0A6A}" type="presOf" srcId="{62DA8936-7581-4DCA-BBE5-AF7797550D62}" destId="{54DEE763-3363-4370-867F-5A315205BE67}" srcOrd="0" destOrd="0" presId="urn:microsoft.com/office/officeart/2005/8/layout/hProcess9"/>
    <dgm:cxn modelId="{AC1CDEBE-B8EE-4F14-9313-442F4F45D170}" type="presOf" srcId="{3E206F76-FBED-49C0-BFF7-BDF42B3FE7B7}" destId="{F6A2B0D6-B217-41F7-806E-D313C0A46E5A}" srcOrd="0" destOrd="0" presId="urn:microsoft.com/office/officeart/2005/8/layout/hProcess9"/>
    <dgm:cxn modelId="{1DAFE3A1-4848-4BA5-9467-9252983EC85E}" srcId="{139EEBFA-1A82-4D9A-ABC4-CEBC7DC6D4EC}" destId="{62DA8936-7581-4DCA-BBE5-AF7797550D62}" srcOrd="1" destOrd="0" parTransId="{B9243776-C998-47CB-9B21-806DF304D750}" sibTransId="{E9401A8E-0767-49BD-A443-9839ECF32E5D}"/>
    <dgm:cxn modelId="{0D0B4A49-E38C-46CD-A053-D4562E26524D}" srcId="{139EEBFA-1A82-4D9A-ABC4-CEBC7DC6D4EC}" destId="{3E206F76-FBED-49C0-BFF7-BDF42B3FE7B7}" srcOrd="0" destOrd="0" parTransId="{7904F900-4DBB-4B09-A412-1E67D4A8B508}" sibTransId="{3A0F0CC6-0B5A-42A6-9DDF-C824F7FF0200}"/>
    <dgm:cxn modelId="{742DB749-4BCC-4CE5-BD97-1E2A2627A900}" type="presOf" srcId="{139EEBFA-1A82-4D9A-ABC4-CEBC7DC6D4EC}" destId="{17BEB818-FE97-4F22-9835-EF9B054A592E}" srcOrd="0" destOrd="0" presId="urn:microsoft.com/office/officeart/2005/8/layout/hProcess9"/>
    <dgm:cxn modelId="{D434A785-0A6F-4796-87F4-A38611930B97}" type="presParOf" srcId="{17BEB818-FE97-4F22-9835-EF9B054A592E}" destId="{EEDDF201-A68F-4CC0-9122-5892DF3CDBB0}" srcOrd="0" destOrd="0" presId="urn:microsoft.com/office/officeart/2005/8/layout/hProcess9"/>
    <dgm:cxn modelId="{A4CE4069-7D91-41C9-9B30-6BD33B7AFFB2}" type="presParOf" srcId="{17BEB818-FE97-4F22-9835-EF9B054A592E}" destId="{2B4652A0-1BFE-432E-993D-6ADBCB384B27}" srcOrd="1" destOrd="0" presId="urn:microsoft.com/office/officeart/2005/8/layout/hProcess9"/>
    <dgm:cxn modelId="{FDB1E0E1-33C4-427A-87FE-D6FC2DDBB600}" type="presParOf" srcId="{2B4652A0-1BFE-432E-993D-6ADBCB384B27}" destId="{F6A2B0D6-B217-41F7-806E-D313C0A46E5A}" srcOrd="0" destOrd="0" presId="urn:microsoft.com/office/officeart/2005/8/layout/hProcess9"/>
    <dgm:cxn modelId="{6BA7A1CE-1542-4B2F-A8AC-BD8C6EDBCB45}" type="presParOf" srcId="{2B4652A0-1BFE-432E-993D-6ADBCB384B27}" destId="{9F6DDF1D-7E73-40D1-94DD-4DA9B7B7C8B5}" srcOrd="1" destOrd="0" presId="urn:microsoft.com/office/officeart/2005/8/layout/hProcess9"/>
    <dgm:cxn modelId="{44FC5DE6-36D1-40A2-87C7-589BA1CAB6DD}" type="presParOf" srcId="{2B4652A0-1BFE-432E-993D-6ADBCB384B27}" destId="{54DEE763-3363-4370-867F-5A315205BE6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EEBFA-1A82-4D9A-ABC4-CEBC7DC6D4EC}" type="doc">
      <dgm:prSet loTypeId="urn:microsoft.com/office/officeart/2005/8/layout/hProcess9" loCatId="process" qsTypeId="urn:microsoft.com/office/officeart/2005/8/quickstyle/simple2" qsCatId="simple" csTypeId="urn:microsoft.com/office/officeart/2005/8/colors/accent5_1" csCatId="accent5" phldr="1"/>
      <dgm:spPr/>
    </dgm:pt>
    <dgm:pt modelId="{3E206F76-FBED-49C0-BFF7-BDF42B3FE7B7}">
      <dgm:prSet phldrT="[Text]"/>
      <dgm:spPr/>
      <dgm:t>
        <a:bodyPr/>
        <a:lstStyle/>
        <a:p>
          <a:r>
            <a:rPr lang="en-US" dirty="0" smtClean="0"/>
            <a:t>July 18, 2014</a:t>
          </a:r>
        </a:p>
        <a:p>
          <a:r>
            <a:rPr lang="en-US" dirty="0" smtClean="0"/>
            <a:t>Edited and Formatted</a:t>
          </a:r>
          <a:endParaRPr lang="en-US" dirty="0"/>
        </a:p>
      </dgm:t>
    </dgm:pt>
    <dgm:pt modelId="{7904F900-4DBB-4B09-A412-1E67D4A8B508}" type="parTrans" cxnId="{0D0B4A49-E38C-46CD-A053-D4562E26524D}">
      <dgm:prSet/>
      <dgm:spPr/>
      <dgm:t>
        <a:bodyPr/>
        <a:lstStyle/>
        <a:p>
          <a:endParaRPr lang="en-US"/>
        </a:p>
      </dgm:t>
    </dgm:pt>
    <dgm:pt modelId="{3A0F0CC6-0B5A-42A6-9DDF-C824F7FF0200}" type="sibTrans" cxnId="{0D0B4A49-E38C-46CD-A053-D4562E26524D}">
      <dgm:prSet/>
      <dgm:spPr/>
      <dgm:t>
        <a:bodyPr/>
        <a:lstStyle/>
        <a:p>
          <a:endParaRPr lang="en-US"/>
        </a:p>
      </dgm:t>
    </dgm:pt>
    <dgm:pt modelId="{62DA8936-7581-4DCA-BBE5-AF7797550D62}">
      <dgm:prSet phldrT="[Text]"/>
      <dgm:spPr/>
      <dgm:t>
        <a:bodyPr/>
        <a:lstStyle/>
        <a:p>
          <a:r>
            <a:rPr lang="en-US" dirty="0" smtClean="0"/>
            <a:t>4 Digit Zone addition</a:t>
          </a:r>
          <a:endParaRPr lang="en-US" dirty="0"/>
        </a:p>
      </dgm:t>
    </dgm:pt>
    <dgm:pt modelId="{B9243776-C998-47CB-9B21-806DF304D750}" type="parTrans" cxnId="{1DAFE3A1-4848-4BA5-9467-9252983EC85E}">
      <dgm:prSet/>
      <dgm:spPr/>
      <dgm:t>
        <a:bodyPr/>
        <a:lstStyle/>
        <a:p>
          <a:endParaRPr lang="en-US"/>
        </a:p>
      </dgm:t>
    </dgm:pt>
    <dgm:pt modelId="{E9401A8E-0767-49BD-A443-9839ECF32E5D}" type="sibTrans" cxnId="{1DAFE3A1-4848-4BA5-9467-9252983EC85E}">
      <dgm:prSet/>
      <dgm:spPr/>
      <dgm:t>
        <a:bodyPr/>
        <a:lstStyle/>
        <a:p>
          <a:endParaRPr lang="en-US"/>
        </a:p>
      </dgm:t>
    </dgm:pt>
    <dgm:pt modelId="{EAB89BC4-E085-484E-8BB1-385C78A9EB33}">
      <dgm:prSet phldrT="[Text]"/>
      <dgm:spPr/>
      <dgm:t>
        <a:bodyPr/>
        <a:lstStyle/>
        <a:p>
          <a:r>
            <a:rPr lang="en-US" dirty="0" smtClean="0"/>
            <a:t>MOD-032 Implementation</a:t>
          </a:r>
          <a:endParaRPr lang="en-US" dirty="0"/>
        </a:p>
      </dgm:t>
    </dgm:pt>
    <dgm:pt modelId="{C9806299-9EA5-45DB-BB94-556959924AC4}" type="sibTrans" cxnId="{E3F6654A-DC32-403A-9B7C-6ED2DA0F83CC}">
      <dgm:prSet/>
      <dgm:spPr/>
      <dgm:t>
        <a:bodyPr/>
        <a:lstStyle/>
        <a:p>
          <a:endParaRPr lang="en-US"/>
        </a:p>
      </dgm:t>
    </dgm:pt>
    <dgm:pt modelId="{FF1FB9E1-E159-4279-AA17-485DB8E95998}" type="parTrans" cxnId="{E3F6654A-DC32-403A-9B7C-6ED2DA0F83CC}">
      <dgm:prSet/>
      <dgm:spPr/>
      <dgm:t>
        <a:bodyPr/>
        <a:lstStyle/>
        <a:p>
          <a:endParaRPr lang="en-US"/>
        </a:p>
      </dgm:t>
    </dgm:pt>
    <dgm:pt modelId="{17BEB818-FE97-4F22-9835-EF9B054A592E}" type="pres">
      <dgm:prSet presAssocID="{139EEBFA-1A82-4D9A-ABC4-CEBC7DC6D4EC}" presName="CompostProcess" presStyleCnt="0">
        <dgm:presLayoutVars>
          <dgm:dir/>
          <dgm:resizeHandles val="exact"/>
        </dgm:presLayoutVars>
      </dgm:prSet>
      <dgm:spPr/>
    </dgm:pt>
    <dgm:pt modelId="{EEDDF201-A68F-4CC0-9122-5892DF3CDBB0}" type="pres">
      <dgm:prSet presAssocID="{139EEBFA-1A82-4D9A-ABC4-CEBC7DC6D4EC}" presName="arrow" presStyleLbl="bgShp" presStyleIdx="0" presStyleCnt="1" custScaleX="117647"/>
      <dgm:spPr/>
      <dgm:t>
        <a:bodyPr/>
        <a:lstStyle/>
        <a:p>
          <a:endParaRPr lang="en-US"/>
        </a:p>
      </dgm:t>
    </dgm:pt>
    <dgm:pt modelId="{2B4652A0-1BFE-432E-993D-6ADBCB384B27}" type="pres">
      <dgm:prSet presAssocID="{139EEBFA-1A82-4D9A-ABC4-CEBC7DC6D4EC}" presName="linearProcess" presStyleCnt="0"/>
      <dgm:spPr/>
    </dgm:pt>
    <dgm:pt modelId="{F6A2B0D6-B217-41F7-806E-D313C0A46E5A}" type="pres">
      <dgm:prSet presAssocID="{3E206F76-FBED-49C0-BFF7-BDF42B3FE7B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DDF1D-7E73-40D1-94DD-4DA9B7B7C8B5}" type="pres">
      <dgm:prSet presAssocID="{3A0F0CC6-0B5A-42A6-9DDF-C824F7FF0200}" presName="sibTrans" presStyleCnt="0"/>
      <dgm:spPr/>
    </dgm:pt>
    <dgm:pt modelId="{54DEE763-3363-4370-867F-5A315205BE67}" type="pres">
      <dgm:prSet presAssocID="{62DA8936-7581-4DCA-BBE5-AF7797550D6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AC13D-D60A-4DF2-9838-0AD90E9D6766}" type="pres">
      <dgm:prSet presAssocID="{E9401A8E-0767-49BD-A443-9839ECF32E5D}" presName="sibTrans" presStyleCnt="0"/>
      <dgm:spPr/>
    </dgm:pt>
    <dgm:pt modelId="{BCF81775-C3CE-42DA-8296-A1CB068524B3}" type="pres">
      <dgm:prSet presAssocID="{EAB89BC4-E085-484E-8BB1-385C78A9EB3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A9613E-81ED-41C3-A52F-4EFAE91F67AA}" type="presOf" srcId="{62DA8936-7581-4DCA-BBE5-AF7797550D62}" destId="{54DEE763-3363-4370-867F-5A315205BE67}" srcOrd="0" destOrd="0" presId="urn:microsoft.com/office/officeart/2005/8/layout/hProcess9"/>
    <dgm:cxn modelId="{BCEBFDD9-0C19-473B-8547-8DC4C1F1D600}" type="presOf" srcId="{139EEBFA-1A82-4D9A-ABC4-CEBC7DC6D4EC}" destId="{17BEB818-FE97-4F22-9835-EF9B054A592E}" srcOrd="0" destOrd="0" presId="urn:microsoft.com/office/officeart/2005/8/layout/hProcess9"/>
    <dgm:cxn modelId="{E3F6654A-DC32-403A-9B7C-6ED2DA0F83CC}" srcId="{139EEBFA-1A82-4D9A-ABC4-CEBC7DC6D4EC}" destId="{EAB89BC4-E085-484E-8BB1-385C78A9EB33}" srcOrd="2" destOrd="0" parTransId="{FF1FB9E1-E159-4279-AA17-485DB8E95998}" sibTransId="{C9806299-9EA5-45DB-BB94-556959924AC4}"/>
    <dgm:cxn modelId="{1DAFE3A1-4848-4BA5-9467-9252983EC85E}" srcId="{139EEBFA-1A82-4D9A-ABC4-CEBC7DC6D4EC}" destId="{62DA8936-7581-4DCA-BBE5-AF7797550D62}" srcOrd="1" destOrd="0" parTransId="{B9243776-C998-47CB-9B21-806DF304D750}" sibTransId="{E9401A8E-0767-49BD-A443-9839ECF32E5D}"/>
    <dgm:cxn modelId="{2095B2FE-4847-4794-8E1A-2716924E310B}" type="presOf" srcId="{3E206F76-FBED-49C0-BFF7-BDF42B3FE7B7}" destId="{F6A2B0D6-B217-41F7-806E-D313C0A46E5A}" srcOrd="0" destOrd="0" presId="urn:microsoft.com/office/officeart/2005/8/layout/hProcess9"/>
    <dgm:cxn modelId="{88B95CBE-AB96-4F9B-BE77-76BB63F1CC93}" type="presOf" srcId="{EAB89BC4-E085-484E-8BB1-385C78A9EB33}" destId="{BCF81775-C3CE-42DA-8296-A1CB068524B3}" srcOrd="0" destOrd="0" presId="urn:microsoft.com/office/officeart/2005/8/layout/hProcess9"/>
    <dgm:cxn modelId="{0D0B4A49-E38C-46CD-A053-D4562E26524D}" srcId="{139EEBFA-1A82-4D9A-ABC4-CEBC7DC6D4EC}" destId="{3E206F76-FBED-49C0-BFF7-BDF42B3FE7B7}" srcOrd="0" destOrd="0" parTransId="{7904F900-4DBB-4B09-A412-1E67D4A8B508}" sibTransId="{3A0F0CC6-0B5A-42A6-9DDF-C824F7FF0200}"/>
    <dgm:cxn modelId="{F2B22368-C784-4E85-81AB-3E1B7D33222E}" type="presParOf" srcId="{17BEB818-FE97-4F22-9835-EF9B054A592E}" destId="{EEDDF201-A68F-4CC0-9122-5892DF3CDBB0}" srcOrd="0" destOrd="0" presId="urn:microsoft.com/office/officeart/2005/8/layout/hProcess9"/>
    <dgm:cxn modelId="{EF09FFD2-66BC-437F-9162-AB85BD2DA855}" type="presParOf" srcId="{17BEB818-FE97-4F22-9835-EF9B054A592E}" destId="{2B4652A0-1BFE-432E-993D-6ADBCB384B27}" srcOrd="1" destOrd="0" presId="urn:microsoft.com/office/officeart/2005/8/layout/hProcess9"/>
    <dgm:cxn modelId="{20976427-F038-4444-B9A8-AE59E1C12A2F}" type="presParOf" srcId="{2B4652A0-1BFE-432E-993D-6ADBCB384B27}" destId="{F6A2B0D6-B217-41F7-806E-D313C0A46E5A}" srcOrd="0" destOrd="0" presId="urn:microsoft.com/office/officeart/2005/8/layout/hProcess9"/>
    <dgm:cxn modelId="{C16E16AC-92C1-49EB-830C-C11DEC0B3D32}" type="presParOf" srcId="{2B4652A0-1BFE-432E-993D-6ADBCB384B27}" destId="{9F6DDF1D-7E73-40D1-94DD-4DA9B7B7C8B5}" srcOrd="1" destOrd="0" presId="urn:microsoft.com/office/officeart/2005/8/layout/hProcess9"/>
    <dgm:cxn modelId="{A322FDA7-AF41-41ED-AAC6-F33C7D93CC2E}" type="presParOf" srcId="{2B4652A0-1BFE-432E-993D-6ADBCB384B27}" destId="{54DEE763-3363-4370-867F-5A315205BE67}" srcOrd="2" destOrd="0" presId="urn:microsoft.com/office/officeart/2005/8/layout/hProcess9"/>
    <dgm:cxn modelId="{0A1E0439-6676-40BB-8D90-1A689A31F298}" type="presParOf" srcId="{2B4652A0-1BFE-432E-993D-6ADBCB384B27}" destId="{314AC13D-D60A-4DF2-9838-0AD90E9D6766}" srcOrd="3" destOrd="0" presId="urn:microsoft.com/office/officeart/2005/8/layout/hProcess9"/>
    <dgm:cxn modelId="{EA9FD3E5-4BFA-40E2-8C87-E324078D322F}" type="presParOf" srcId="{2B4652A0-1BFE-432E-993D-6ADBCB384B27}" destId="{BCF81775-C3CE-42DA-8296-A1CB068524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DF201-A68F-4CC0-9122-5892DF3CDBB0}">
      <dsp:nvSpPr>
        <dsp:cNvPr id="0" name=""/>
        <dsp:cNvSpPr/>
      </dsp:nvSpPr>
      <dsp:spPr>
        <a:xfrm>
          <a:off x="457199" y="0"/>
          <a:ext cx="5181600" cy="13716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2B0D6-B217-41F7-806E-D313C0A46E5A}">
      <dsp:nvSpPr>
        <dsp:cNvPr id="0" name=""/>
        <dsp:cNvSpPr/>
      </dsp:nvSpPr>
      <dsp:spPr>
        <a:xfrm>
          <a:off x="1144860" y="411480"/>
          <a:ext cx="1828800" cy="548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July 18, 2014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Edited and Formatted</a:t>
          </a:r>
          <a:endParaRPr lang="en-US" sz="1200" kern="1200" dirty="0"/>
        </a:p>
      </dsp:txBody>
      <dsp:txXfrm>
        <a:off x="1144860" y="411480"/>
        <a:ext cx="1828800" cy="548640"/>
      </dsp:txXfrm>
    </dsp:sp>
    <dsp:sp modelId="{54DEE763-3363-4370-867F-5A315205BE67}">
      <dsp:nvSpPr>
        <dsp:cNvPr id="0" name=""/>
        <dsp:cNvSpPr/>
      </dsp:nvSpPr>
      <dsp:spPr>
        <a:xfrm>
          <a:off x="3122339" y="411480"/>
          <a:ext cx="1828800" cy="548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 Digit Zone addition</a:t>
          </a:r>
          <a:endParaRPr lang="en-US" sz="1200" kern="1200" dirty="0"/>
        </a:p>
      </dsp:txBody>
      <dsp:txXfrm>
        <a:off x="3122339" y="411480"/>
        <a:ext cx="1828800" cy="548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DF201-A68F-4CC0-9122-5892DF3CDBB0}">
      <dsp:nvSpPr>
        <dsp:cNvPr id="0" name=""/>
        <dsp:cNvSpPr/>
      </dsp:nvSpPr>
      <dsp:spPr>
        <a:xfrm>
          <a:off x="1" y="0"/>
          <a:ext cx="6095996" cy="13716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2B0D6-B217-41F7-806E-D313C0A46E5A}">
      <dsp:nvSpPr>
        <dsp:cNvPr id="0" name=""/>
        <dsp:cNvSpPr/>
      </dsp:nvSpPr>
      <dsp:spPr>
        <a:xfrm>
          <a:off x="206573" y="411480"/>
          <a:ext cx="1828800" cy="548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July 18, 2014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Edited and Formatted</a:t>
          </a:r>
          <a:endParaRPr lang="en-US" sz="1200" kern="1200" dirty="0"/>
        </a:p>
      </dsp:txBody>
      <dsp:txXfrm>
        <a:off x="206573" y="411480"/>
        <a:ext cx="1828800" cy="548640"/>
      </dsp:txXfrm>
    </dsp:sp>
    <dsp:sp modelId="{54DEE763-3363-4370-867F-5A315205BE67}">
      <dsp:nvSpPr>
        <dsp:cNvPr id="0" name=""/>
        <dsp:cNvSpPr/>
      </dsp:nvSpPr>
      <dsp:spPr>
        <a:xfrm>
          <a:off x="2133600" y="411480"/>
          <a:ext cx="1828800" cy="548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 Digit Zone addition</a:t>
          </a:r>
          <a:endParaRPr lang="en-US" sz="1200" kern="1200" dirty="0"/>
        </a:p>
      </dsp:txBody>
      <dsp:txXfrm>
        <a:off x="2133600" y="411480"/>
        <a:ext cx="1828800" cy="548640"/>
      </dsp:txXfrm>
    </dsp:sp>
    <dsp:sp modelId="{BCF81775-C3CE-42DA-8296-A1CB068524B3}">
      <dsp:nvSpPr>
        <dsp:cNvPr id="0" name=""/>
        <dsp:cNvSpPr/>
      </dsp:nvSpPr>
      <dsp:spPr>
        <a:xfrm>
          <a:off x="4060626" y="411480"/>
          <a:ext cx="1828800" cy="548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MOD-032 Implementation</a:t>
          </a:r>
          <a:endParaRPr lang="en-US" sz="1200" kern="1200" dirty="0"/>
        </a:p>
      </dsp:txBody>
      <dsp:txXfrm>
        <a:off x="4060626" y="411480"/>
        <a:ext cx="1828800" cy="54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B05B7-FDA7-4EAE-9BE0-8A38B9D58A74}" type="datetimeFigureOut">
              <a:rPr lang="en-US" smtClean="0"/>
              <a:pPr/>
              <a:t>01-27-2015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B60B8-B62C-4F20-BD96-95BBE7673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18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3898-E766-409A-8A1E-E7A10C4BD8C6}" type="datetimeFigureOut">
              <a:rPr lang="en-US" smtClean="0"/>
              <a:pPr/>
              <a:t>01-27-2015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D42BD-2998-4F59-A315-7FBD34F68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38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42BD-2998-4F59-A315-7FBD34F682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/>
            </a:lvl1pPr>
          </a:lstStyle>
          <a:p>
            <a:r>
              <a:rPr lang="en-US" sz="3600" dirty="0" smtClean="0"/>
              <a:t>[Presenter’s Name]</a:t>
            </a:r>
            <a:br>
              <a:rPr lang="en-US" sz="3600" dirty="0" smtClean="0"/>
            </a:br>
            <a:r>
              <a:rPr lang="en-US" sz="3600" dirty="0" smtClean="0"/>
              <a:t>[Presenter’s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0" y="4419600"/>
            <a:ext cx="7772400" cy="1676400"/>
          </a:xfrm>
          <a:prstGeom prst="rect">
            <a:avLst/>
          </a:prstGeom>
          <a:ln>
            <a:solidFill>
              <a:srgbClr val="33666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3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[Presentation Title]</a:t>
            </a:r>
          </a:p>
          <a:p>
            <a:r>
              <a:rPr lang="en-US" dirty="0" smtClean="0"/>
              <a:t>[Date]</a:t>
            </a:r>
          </a:p>
          <a:p>
            <a:r>
              <a:rPr lang="en-US" dirty="0" smtClean="0"/>
              <a:t>[Location]</a:t>
            </a:r>
            <a:endParaRPr lang="en-US" dirty="0"/>
          </a:p>
        </p:txBody>
      </p:sp>
      <p:pic>
        <p:nvPicPr>
          <p:cNvPr id="1026" name="Picture 2" descr="C:\Documents and Settings\jramey\My Documents\My Pictures\WECCOfficialLog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5914009" cy="16606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3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1600200"/>
            <a:ext cx="8458200" cy="426720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  <a:lvl2pPr indent="-365760">
              <a:buFont typeface="Courier New" pitchFamily="49" charset="0"/>
              <a:buChar char="o"/>
              <a:defRPr sz="2800">
                <a:latin typeface="Arial" pitchFamily="34" charset="0"/>
                <a:cs typeface="Arial" pitchFamily="34" charset="0"/>
              </a:defRPr>
            </a:lvl2pPr>
            <a:lvl3pPr indent="-365760">
              <a:buFont typeface="Wingdings" pitchFamily="2" charset="2"/>
              <a:buChar char="§"/>
              <a:defRPr sz="2400" baseline="0">
                <a:latin typeface="Arial" pitchFamily="34" charset="0"/>
                <a:cs typeface="Arial" pitchFamily="34" charset="0"/>
              </a:defRPr>
            </a:lvl3pPr>
            <a:lvl4pPr>
              <a:buNone/>
              <a:defRPr sz="3200"/>
            </a:lvl4pPr>
            <a:lvl5pPr>
              <a:buNone/>
              <a:defRPr sz="3200"/>
            </a:lvl5pPr>
          </a:lstStyle>
          <a:p>
            <a:pPr lvl="0"/>
            <a:r>
              <a:rPr lang="en-US" dirty="0" smtClean="0"/>
              <a:t>Level 1: Arial 32pt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Level 2: Arial 28pt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Level 3: Arial 24 pt.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Do not use text smaller than Arial 24 pt</a:t>
            </a:r>
            <a:endParaRPr lang="en-US" dirty="0" smtClean="0"/>
          </a:p>
        </p:txBody>
      </p:sp>
      <p:pic>
        <p:nvPicPr>
          <p:cNvPr id="7" name="Picture 6" descr="WECCOfficialLogo2.jpg"/>
          <p:cNvPicPr>
            <a:picLocks noChangeAspect="1"/>
          </p:cNvPicPr>
          <p:nvPr userDrawn="1"/>
        </p:nvPicPr>
        <p:blipFill>
          <a:blip r:embed="rId2" cstate="print"/>
          <a:srcRect b="3548"/>
          <a:stretch>
            <a:fillRect/>
          </a:stretch>
        </p:blipFill>
        <p:spPr>
          <a:xfrm>
            <a:off x="6577584" y="6019799"/>
            <a:ext cx="2414016" cy="67665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52400" y="6324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349EFDF-DA5F-4013-A7B2-C5D6CB3E239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90550" y="1371600"/>
            <a:ext cx="8001000" cy="0"/>
          </a:xfrm>
          <a:prstGeom prst="line">
            <a:avLst/>
          </a:prstGeom>
          <a:ln w="19050">
            <a:solidFill>
              <a:srgbClr val="33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3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90550" y="1371600"/>
            <a:ext cx="8001000" cy="0"/>
          </a:xfrm>
          <a:prstGeom prst="line">
            <a:avLst/>
          </a:prstGeom>
          <a:ln w="19050">
            <a:solidFill>
              <a:srgbClr val="33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Pj03155980000[1]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62100"/>
            <a:ext cx="8485188" cy="499903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 userDrawn="1"/>
        </p:nvCxnSpPr>
        <p:spPr>
          <a:xfrm>
            <a:off x="590550" y="1371600"/>
            <a:ext cx="8001000" cy="0"/>
          </a:xfrm>
          <a:prstGeom prst="line">
            <a:avLst/>
          </a:prstGeom>
          <a:ln w="19050">
            <a:solidFill>
              <a:srgbClr val="33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180114" y="4678878"/>
            <a:ext cx="4583876" cy="150761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(000) 999-9999</a:t>
            </a:r>
          </a:p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31788" y="249238"/>
            <a:ext cx="8456612" cy="973137"/>
          </a:xfrm>
          <a:prstGeom prst="rect">
            <a:avLst/>
          </a:prstGeom>
        </p:spPr>
        <p:txBody>
          <a:bodyPr/>
          <a:lstStyle>
            <a:lvl1pPr>
              <a:buNone/>
              <a:defRPr sz="4000" i="1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3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0" r:id="rId3"/>
    <p:sldLayoutId id="2147483669" r:id="rId4"/>
    <p:sldLayoutId id="2147483656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Gross</a:t>
            </a:r>
            <a:br>
              <a:rPr lang="en-US" dirty="0" smtClean="0"/>
            </a:br>
            <a:r>
              <a:rPr lang="en-US" dirty="0" smtClean="0"/>
              <a:t>SRWG Chair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SRWG </a:t>
            </a:r>
            <a:r>
              <a:rPr lang="en-US" dirty="0" smtClean="0">
                <a:solidFill>
                  <a:srgbClr val="336666"/>
                </a:solidFill>
              </a:rPr>
              <a:t>Update to TSS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2015, Meeting 168</a:t>
            </a:r>
            <a:endParaRPr lang="en-US" dirty="0" smtClean="0">
              <a:solidFill>
                <a:srgbClr val="336666"/>
              </a:solidFill>
            </a:endParaRPr>
          </a:p>
          <a:p>
            <a:r>
              <a:rPr lang="en-US" dirty="0" smtClean="0"/>
              <a:t>WECC HQ</a:t>
            </a:r>
            <a:endParaRPr lang="en-US" dirty="0" smtClean="0">
              <a:solidFill>
                <a:srgbClr val="33666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</a:p>
          <a:p>
            <a:pPr lvl="1"/>
            <a:r>
              <a:rPr lang="en-US" dirty="0" smtClean="0"/>
              <a:t>Counts are steady, Long ID data improved</a:t>
            </a:r>
          </a:p>
          <a:p>
            <a:r>
              <a:rPr lang="en-US" dirty="0" smtClean="0"/>
              <a:t>Requested changes</a:t>
            </a:r>
          </a:p>
          <a:p>
            <a:pPr lvl="1"/>
            <a:r>
              <a:rPr lang="en-US" dirty="0" smtClean="0"/>
              <a:t>Split PSS column: </a:t>
            </a:r>
            <a:r>
              <a:rPr lang="en-US" dirty="0" smtClean="0"/>
              <a:t>exempt generators and model missing</a:t>
            </a:r>
          </a:p>
          <a:p>
            <a:pPr lvl="2"/>
            <a:r>
              <a:rPr lang="en-US" dirty="0" smtClean="0"/>
              <a:t>Exempt generators are not a modeling issue</a:t>
            </a:r>
          </a:p>
          <a:p>
            <a:pPr lvl="2"/>
            <a:r>
              <a:rPr lang="en-US" dirty="0" err="1" smtClean="0"/>
              <a:t>Replog</a:t>
            </a:r>
            <a:r>
              <a:rPr lang="en-US" dirty="0" smtClean="0"/>
              <a:t> presently show model missing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Compliance: Representation Log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81000" y="1600200"/>
            <a:ext cx="8458200" cy="1600200"/>
          </a:xfrm>
        </p:spPr>
        <p:txBody>
          <a:bodyPr/>
          <a:lstStyle/>
          <a:p>
            <a:r>
              <a:rPr lang="en-US" dirty="0" smtClean="0"/>
              <a:t>Added four digit Zone numbers</a:t>
            </a:r>
          </a:p>
          <a:p>
            <a:endParaRPr lang="en-US" sz="1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Approval Item: Data Preparation Manual v?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Compliance: Data Preparation Manual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00200" y="3200400"/>
          <a:ext cx="6096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590800" y="4419600"/>
          <a:ext cx="6096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657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Non-BCCS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87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BCCS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04800" y="3124200"/>
            <a:ext cx="8534400" cy="2819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1800" y="5486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DPM Revisions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TSS guidance on need to represent Balancing Authority areas?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Compliance: BA Representation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Presentation by Nathan Powell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Analysis by WECC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Model Implementation Schedule</a:t>
            </a:r>
          </a:p>
          <a:p>
            <a:r>
              <a:rPr lang="en-US" dirty="0" smtClean="0"/>
              <a:t>SRWG </a:t>
            </a:r>
            <a:r>
              <a:rPr lang="en-US" dirty="0" smtClean="0"/>
              <a:t>MOD-032-1 Implementation</a:t>
            </a:r>
            <a:endParaRPr lang="en-US" dirty="0" smtClean="0"/>
          </a:p>
          <a:p>
            <a:pPr lvl="1"/>
            <a:r>
              <a:rPr lang="en-US" dirty="0" smtClean="0"/>
              <a:t>DPM Revision for MOD-032-1</a:t>
            </a:r>
          </a:p>
          <a:p>
            <a:r>
              <a:rPr lang="en-US" dirty="0" smtClean="0"/>
              <a:t>2015 Base Case Compilation Schedule</a:t>
            </a:r>
          </a:p>
          <a:p>
            <a:r>
              <a:rPr lang="en-US" dirty="0" smtClean="0"/>
              <a:t>Representation Log</a:t>
            </a:r>
          </a:p>
          <a:p>
            <a:r>
              <a:rPr lang="en-US" dirty="0" smtClean="0"/>
              <a:t>DPM revision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Attached Documents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dirty="0" smtClean="0"/>
              <a:t>Model Implementation Schedule</a:t>
            </a:r>
          </a:p>
          <a:p>
            <a:r>
              <a:rPr lang="en-US" sz="2000" dirty="0" smtClean="0"/>
              <a:t>Base Case Coordination System Status</a:t>
            </a:r>
          </a:p>
          <a:p>
            <a:r>
              <a:rPr lang="en-US" sz="2000" dirty="0" smtClean="0"/>
              <a:t>MOD-032-1 Implementation</a:t>
            </a:r>
          </a:p>
          <a:p>
            <a:r>
              <a:rPr lang="en-US" sz="2000" dirty="0" smtClean="0"/>
              <a:t>Study Program Subgroup</a:t>
            </a:r>
          </a:p>
          <a:p>
            <a:pPr lvl="1"/>
            <a:r>
              <a:rPr lang="en-US" sz="1800" dirty="0" smtClean="0"/>
              <a:t>Annual Survey</a:t>
            </a:r>
          </a:p>
          <a:p>
            <a:pPr lvl="1"/>
            <a:r>
              <a:rPr lang="en-US" sz="1800" dirty="0" smtClean="0"/>
              <a:t>Modify 2015 schedule – load description and case schedule</a:t>
            </a:r>
          </a:p>
          <a:p>
            <a:pPr lvl="1"/>
            <a:r>
              <a:rPr lang="en-US" sz="1800" dirty="0" smtClean="0"/>
              <a:t>Efforts needed to model interchanges</a:t>
            </a:r>
          </a:p>
          <a:p>
            <a:r>
              <a:rPr lang="en-US" sz="2000" dirty="0" smtClean="0"/>
              <a:t>Compliance Subgroup</a:t>
            </a:r>
          </a:p>
          <a:p>
            <a:pPr lvl="1"/>
            <a:r>
              <a:rPr lang="en-US" sz="1800" dirty="0" smtClean="0"/>
              <a:t>PSS </a:t>
            </a:r>
            <a:r>
              <a:rPr lang="en-US" sz="1800" dirty="0" err="1" smtClean="0"/>
              <a:t>replog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DPM – 4 digit zone numbers</a:t>
            </a:r>
          </a:p>
          <a:p>
            <a:pPr lvl="1"/>
            <a:r>
              <a:rPr lang="en-US" sz="1800" dirty="0" smtClean="0"/>
              <a:t>Representation of BA?</a:t>
            </a:r>
          </a:p>
          <a:p>
            <a:r>
              <a:rPr lang="en-US" sz="2000" dirty="0" smtClean="0"/>
              <a:t>Contingency Analysis by WECC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Modified schedule for time </a:t>
            </a:r>
            <a:r>
              <a:rPr lang="en-US" dirty="0" err="1" smtClean="0"/>
              <a:t>overcurrent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&gt;100 kV (&gt;200 kV was due with 15HS4)</a:t>
            </a:r>
          </a:p>
          <a:p>
            <a:pPr lvl="1"/>
            <a:r>
              <a:rPr lang="en-US" dirty="0" smtClean="0"/>
              <a:t>Split schedule into Transformers and Lines</a:t>
            </a:r>
          </a:p>
          <a:p>
            <a:pPr lvl="1"/>
            <a:r>
              <a:rPr lang="en-US" dirty="0" smtClean="0"/>
              <a:t>Transformers due 9/11/2015 with 16HS3</a:t>
            </a:r>
          </a:p>
          <a:p>
            <a:pPr lvl="1"/>
            <a:r>
              <a:rPr lang="en-US" dirty="0" smtClean="0"/>
              <a:t>Lines due 2016 with case TBD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Implementation Schedule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Does is work? Will it work?</a:t>
            </a:r>
          </a:p>
          <a:p>
            <a:r>
              <a:rPr lang="en-US" dirty="0" smtClean="0"/>
              <a:t>SRWG consensus: technically it will work</a:t>
            </a:r>
          </a:p>
          <a:p>
            <a:r>
              <a:rPr lang="en-US" dirty="0" smtClean="0"/>
              <a:t>Status update from WECC Staff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 Coordination System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Modification of Data Preparation Manual</a:t>
            </a:r>
          </a:p>
          <a:p>
            <a:pPr lvl="1"/>
            <a:r>
              <a:rPr lang="en-US" sz="1800" dirty="0" smtClean="0"/>
              <a:t>Change applicability from “Member Systems” to Planning Coordinators</a:t>
            </a:r>
          </a:p>
          <a:p>
            <a:r>
              <a:rPr lang="en-US" sz="2400" dirty="0" smtClean="0"/>
              <a:t>Development of data requirements and reporting procedures</a:t>
            </a:r>
          </a:p>
          <a:p>
            <a:pPr lvl="1"/>
            <a:r>
              <a:rPr lang="en-US" sz="1800" dirty="0" smtClean="0"/>
              <a:t>Planning Coordinators include the DPM </a:t>
            </a:r>
            <a:r>
              <a:rPr lang="en-US" sz="1800" b="1" dirty="0" smtClean="0">
                <a:solidFill>
                  <a:srgbClr val="FF0000"/>
                </a:solidFill>
              </a:rPr>
              <a:t>as part </a:t>
            </a:r>
            <a:r>
              <a:rPr lang="en-US" sz="1800" dirty="0" smtClean="0"/>
              <a:t>of their documentation</a:t>
            </a:r>
          </a:p>
          <a:p>
            <a:r>
              <a:rPr lang="en-US" sz="2400" dirty="0" smtClean="0"/>
              <a:t>MOD-11 &amp; 13-WECC-CRT-1</a:t>
            </a:r>
          </a:p>
          <a:p>
            <a:pPr lvl="1"/>
            <a:r>
              <a:rPr lang="en-US" sz="1800" dirty="0" smtClean="0"/>
              <a:t>Will be retired, requirements moved to SRWG documents</a:t>
            </a:r>
          </a:p>
          <a:p>
            <a:r>
              <a:rPr lang="en-US" sz="2400" dirty="0" smtClean="0"/>
              <a:t>Accounting for Planning Coordinators</a:t>
            </a:r>
          </a:p>
          <a:p>
            <a:pPr lvl="1"/>
            <a:r>
              <a:rPr lang="en-US" sz="1800" dirty="0" smtClean="0"/>
              <a:t>Add new fields in software to function similar to Zones</a:t>
            </a:r>
          </a:p>
          <a:p>
            <a:pPr lvl="1"/>
            <a:endParaRPr lang="en-US" sz="18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Approval Item: MOD-032-1 </a:t>
            </a:r>
            <a:r>
              <a:rPr lang="en-US" sz="2400" dirty="0" smtClean="0">
                <a:solidFill>
                  <a:srgbClr val="FF0000"/>
                </a:solidFill>
              </a:rPr>
              <a:t>Implementation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MOD-032-1 Implementation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Transmitted December 22</a:t>
            </a:r>
          </a:p>
          <a:p>
            <a:r>
              <a:rPr lang="en-US" dirty="0" smtClean="0"/>
              <a:t>Responses were due January 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Program: Annual Survey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 is the purpose of WECC base cases?</a:t>
            </a:r>
          </a:p>
          <a:p>
            <a:pPr lvl="1"/>
            <a:r>
              <a:rPr lang="en-US" dirty="0" smtClean="0"/>
              <a:t>Meet individual company study needs</a:t>
            </a:r>
          </a:p>
          <a:p>
            <a:pPr lvl="1"/>
            <a:r>
              <a:rPr lang="en-US" dirty="0" smtClean="0"/>
              <a:t>Interconnection wide study</a:t>
            </a:r>
          </a:p>
          <a:p>
            <a:r>
              <a:rPr lang="en-US" dirty="0" smtClean="0"/>
              <a:t>New description</a:t>
            </a:r>
          </a:p>
          <a:p>
            <a:pPr lvl="1"/>
            <a:r>
              <a:rPr lang="en-US" dirty="0" smtClean="0"/>
              <a:t>Expected peak or minimum for month – month</a:t>
            </a:r>
          </a:p>
          <a:p>
            <a:pPr lvl="1"/>
            <a:r>
              <a:rPr lang="en-US" dirty="0" smtClean="0"/>
              <a:t>Specific hours XX00 – XX00 MST</a:t>
            </a:r>
          </a:p>
          <a:p>
            <a:r>
              <a:rPr lang="en-US" dirty="0" smtClean="0"/>
              <a:t>Historical Balancing Area loading used to pick hours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Program: Load Description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Incorporates new load description</a:t>
            </a:r>
          </a:p>
          <a:p>
            <a:r>
              <a:rPr lang="en-US" dirty="0" smtClean="0"/>
              <a:t>Adjusted schedule for 2016 Summer Ops</a:t>
            </a:r>
          </a:p>
          <a:p>
            <a:pPr lvl="1"/>
            <a:r>
              <a:rPr lang="en-US" dirty="0" smtClean="0"/>
              <a:t>Ops cases needed sooner for studies</a:t>
            </a:r>
          </a:p>
          <a:p>
            <a:pPr lvl="1"/>
            <a:r>
              <a:rPr lang="en-US" dirty="0" smtClean="0"/>
              <a:t>TEPPC case slides back in schedule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Approval Item: 2015 Base Case Compilation Schedule rev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Program: 2015 Schedule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Identified need to improve interchanges</a:t>
            </a:r>
          </a:p>
          <a:p>
            <a:pPr lvl="1"/>
            <a:r>
              <a:rPr lang="en-US" dirty="0" smtClean="0"/>
              <a:t>Consistency between 1, 5, and 10 year cases</a:t>
            </a:r>
          </a:p>
          <a:p>
            <a:pPr lvl="1"/>
            <a:r>
              <a:rPr lang="en-US" dirty="0" smtClean="0"/>
              <a:t>Specific issues related to HW and LW flows</a:t>
            </a:r>
          </a:p>
          <a:p>
            <a:r>
              <a:rPr lang="en-US" dirty="0" smtClean="0"/>
              <a:t>Effort to collect historical data started</a:t>
            </a:r>
          </a:p>
          <a:p>
            <a:r>
              <a:rPr lang="en-US" dirty="0" smtClean="0"/>
              <a:t>Interchanges between what?</a:t>
            </a:r>
          </a:p>
          <a:p>
            <a:pPr lvl="1"/>
            <a:r>
              <a:rPr lang="en-US" dirty="0" smtClean="0"/>
              <a:t>“Area” to “Area”</a:t>
            </a:r>
          </a:p>
          <a:p>
            <a:pPr lvl="1"/>
            <a:r>
              <a:rPr lang="en-US" dirty="0" smtClean="0"/>
              <a:t>BA to BA</a:t>
            </a:r>
          </a:p>
          <a:p>
            <a:pPr lvl="1"/>
            <a:r>
              <a:rPr lang="en-US" dirty="0" smtClean="0"/>
              <a:t>PC to PC</a:t>
            </a:r>
          </a:p>
          <a:p>
            <a:pPr lvl="1"/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Program: Interchanges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CC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ther Reports and Data" ma:contentTypeID="0x010100E45EF0F8AAA65E428351BA36F1B645BE13002E6F6DC43C53FC47ADB6E90BBD282A20" ma:contentTypeVersion="9" ma:contentTypeDescription="" ma:contentTypeScope="" ma:versionID="764390dfe78eafed5d3aa56d3a01c947">
  <xsd:schema xmlns:xsd="http://www.w3.org/2001/XMLSchema" xmlns:xs="http://www.w3.org/2001/XMLSchema" xmlns:p="http://schemas.microsoft.com/office/2006/metadata/properties" xmlns:ns2="2fb8a92a-9032-49d6-b983-191f0a73b01f" xmlns:ns3="4bd63098-0c83-43cf-abdd-085f2cc55a51" targetNamespace="http://schemas.microsoft.com/office/2006/metadata/properties" ma:root="true" ma:fieldsID="9ae469f0b8fabb9076990de9a87c43dd" ns2:_="" ns3:_=""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Adopted_x002f_Approved_x0020_By" minOccurs="0"/>
                <xsd:element ref="ns2:Other_x0020_Reports" minOccurs="0"/>
                <xsd:element ref="ns2:Jurisdiction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  <xsd:element ref="ns3:TaxCatchAllLabel" minOccurs="0"/>
                <xsd:element ref="ns3:Event_x0020_ID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8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9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10" nillable="true" ma:displayName="Committee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11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12" ma:displayName="Privacy" ma:format="Dropdown" ma:internalName="Privacy">
      <xsd:simpleType>
        <xsd:restriction base="dms:Choice">
          <xsd:enumeration value="Public"/>
          <xsd:enumeration value="Authenticated"/>
          <xsd:enumeration value="Base Cases"/>
          <xsd:enumeration value="NDA"/>
          <xsd:enumeration value="PSLF"/>
          <xsd:enumeration value="RAS OR GMD"/>
          <xsd:enumeration value="WECC Members"/>
        </xsd:restriction>
      </xsd:simpleType>
    </xsd:element>
    <xsd:element name="Adopted_x002f_Approved_x0020_By" ma:index="13" nillable="true" ma:displayName="Adopted/Approved By" ma:format="Dropdown" ma:internalName="Adopted_x002F_Approved_x0020_By" ma:readOnly="false">
      <xsd:simpleType>
        <xsd:restriction base="dms:Choice">
          <xsd:enumeration value="…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Other_x0020_Reports" ma:index="14" nillable="true" ma:displayName="Other Reports" ma:format="Dropdown" ma:internalName="Other_x0020_Reports" ma:readOnly="false">
      <xsd:simpleType>
        <xsd:restriction base="dms:Choice">
          <xsd:enumeration value="Action Items"/>
          <xsd:enumeration value="Assessment"/>
          <xsd:enumeration value="Brief Report"/>
          <xsd:enumeration value="Comprehensive Progress Report"/>
          <xsd:enumeration value="Forecast"/>
          <xsd:enumeration value="Interpretation"/>
          <xsd:enumeration value="Map"/>
          <xsd:enumeration value="Preliminary Disturbance Report"/>
          <xsd:enumeration value="Release Notes"/>
          <xsd:enumeration value="Specifications"/>
          <xsd:enumeration value="Studies"/>
          <xsd:enumeration value="Video"/>
        </xsd:restriction>
      </xsd:simpleType>
    </xsd:element>
    <xsd:element name="Jurisdiction" ma:index="15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9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16224b44-889d-4166-9284-f04ddcafbdf4}" ma:internalName="TaxCatchAllLabel" ma:readOnly="true" ma:showField="CatchAllDataLabel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ID" ma:index="23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Approver" ma:index="24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>
      <Value>865</Value>
    </TaxCatchAll>
    <Privacy xmlns="2fb8a92a-9032-49d6-b983-191f0a73b01f">Public</Privacy>
    <Event_x0020_ID xmlns="4bd63098-0c83-43cf-abdd-085f2cc55a51">10684</Event_x0020_ID>
    <Committee xmlns="2fb8a92a-9032-49d6-b983-191f0a73b01f">
      <Value>SRWG</Value>
      <Value>TSS</Value>
    </Committee>
    <WECC_x0020_Status xmlns="2fb8a92a-9032-49d6-b983-191f0a73b01f" xsi:nil="true"/>
    <Owner_x0020_Group xmlns="2fb8a92a-9032-49d6-b983-191f0a73b01f">
      <Value>Planning Services</Value>
    </Owner_x0020_Group>
    <TaxKeywordTaxHTField xmlns="4bd63098-0c83-43cf-abdd-085f2cc55a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TSS 168</TermName>
          <TermId xmlns="http://schemas.microsoft.com/office/infopath/2007/PartnerControls">1b758d26-f93d-4e54-8e64-cb30a91caa28</TermId>
        </TermInfo>
      </Terms>
    </TaxKeywordTaxHTField>
    <_dlc_DocId xmlns="4bd63098-0c83-43cf-abdd-085f2cc55a51">YWEQ7USXTMD7-3-4063</_dlc_DocId>
    <_dlc_DocIdUrl xmlns="4bd63098-0c83-43cf-abdd-085f2cc55a51">
      <Url>https://www.wecc.biz/_layouts/15/DocIdRedir.aspx?ID=YWEQ7USXTMD7-3-4063</Url>
      <Description>YWEQ7USXTMD7-3-4063</Description>
    </_dlc_DocIdUrl>
    <Other_x0020_Reports xmlns="2fb8a92a-9032-49d6-b983-191f0a73b01f" xsi:nil="true"/>
    <Jurisdiction xmlns="2fb8a92a-9032-49d6-b983-191f0a73b01f"/>
    <Adopted_x002f_Approved_x0020_By xmlns="2fb8a92a-9032-49d6-b983-191f0a73b01f" xsi:nil="true"/>
    <Approver xmlns="4bd63098-0c83-43cf-abdd-085f2cc55a51">
      <UserInfo>
        <DisplayName/>
        <AccountId/>
        <AccountType/>
      </UserInfo>
    </Approver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5AEBA-AE42-4D56-A18C-AA05DFE9AE76}"/>
</file>

<file path=customXml/itemProps2.xml><?xml version="1.0" encoding="utf-8"?>
<ds:datastoreItem xmlns:ds="http://schemas.openxmlformats.org/officeDocument/2006/customXml" ds:itemID="{11F38C43-7EB3-4381-B431-3AC9CE4500B7}"/>
</file>

<file path=customXml/itemProps3.xml><?xml version="1.0" encoding="utf-8"?>
<ds:datastoreItem xmlns:ds="http://schemas.openxmlformats.org/officeDocument/2006/customXml" ds:itemID="{7CA60A90-1B69-4172-8FC2-11805DF49975}"/>
</file>

<file path=customXml/itemProps4.xml><?xml version="1.0" encoding="utf-8"?>
<ds:datastoreItem xmlns:ds="http://schemas.openxmlformats.org/officeDocument/2006/customXml" ds:itemID="{F7DD65BD-831B-47A4-A1F2-550CD6BE966C}"/>
</file>

<file path=docProps/app.xml><?xml version="1.0" encoding="utf-8"?>
<Properties xmlns="http://schemas.openxmlformats.org/officeDocument/2006/extended-properties" xmlns:vt="http://schemas.openxmlformats.org/officeDocument/2006/docPropsVTypes">
  <Template>WECC PowerPoint</Template>
  <TotalTime>6109</TotalTime>
  <Words>464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WECC PowerPoint</vt:lpstr>
      <vt:lpstr>John Gross SRWG Chair</vt:lpstr>
      <vt:lpstr>Topics</vt:lpstr>
      <vt:lpstr>Model Implementation Schedule</vt:lpstr>
      <vt:lpstr>Base Case Coordination System</vt:lpstr>
      <vt:lpstr>MOD-032-1 Implementation</vt:lpstr>
      <vt:lpstr>Study Program: Annual Survey</vt:lpstr>
      <vt:lpstr>Study Program: Load Description</vt:lpstr>
      <vt:lpstr>Study Program: 2015 Schedule</vt:lpstr>
      <vt:lpstr>Study Program: Interchanges</vt:lpstr>
      <vt:lpstr>Compliance: Representation Log</vt:lpstr>
      <vt:lpstr>Compliance: Data Preparation Manual</vt:lpstr>
      <vt:lpstr>Compliance: BA Representation</vt:lpstr>
      <vt:lpstr>Contingency Analysis by WECC</vt:lpstr>
      <vt:lpstr>Attached Documents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SRWG update to TSS Meeting 168</dc:title>
  <dc:creator>mpeacock</dc:creator>
  <cp:keywords>TSS 168</cp:keywords>
  <cp:lastModifiedBy>MOD32</cp:lastModifiedBy>
  <cp:revision>45</cp:revision>
  <dcterms:created xsi:type="dcterms:W3CDTF">2011-02-03T22:50:25Z</dcterms:created>
  <dcterms:modified xsi:type="dcterms:W3CDTF">2015-01-30T18:02:49Z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0x010100E45EF0F8AAA65E428351BA36F1B645BE13002E6F6DC43C53FC47ADB6E90BBD282A20</vt:lpwstr>
  </property>
  <property fmtid="{D5CDD505-2E9C-101B-9397-08002B2CF9AE}" pid="3" name="_dlc_DocIdItemGuid">
    <vt:lpwstr>f0f3a364-99b9-4d01-85b2-3799503ca9a2</vt:lpwstr>
  </property>
  <property fmtid="{D5CDD505-2E9C-101B-9397-08002B2CF9AE}" pid="4" name="_dlc_DocId">
    <vt:lpwstr>6WX55FZVFCVT-141-61</vt:lpwstr>
  </property>
  <property fmtid="{D5CDD505-2E9C-101B-9397-08002B2CF9AE}" pid="5" name="_dlc_DocIdUrl">
    <vt:lpwstr>http://wise/comm/_layouts/DocIdRedir.aspx?ID=6WX55FZVFCVT-141-616WX55FZVFCVT-141-61</vt:lpwstr>
  </property>
  <property fmtid="{D5CDD505-2E9C-101B-9397-08002B2CF9AE}" pid="6" name="Approval Date">
    <vt:filetime>2012-11-14T07:00:00Z</vt:filetime>
  </property>
  <property fmtid="{D5CDD505-2E9C-101B-9397-08002B2CF9AE}" pid="7" name="Owner">
    <vt:lpwstr>WECC</vt:lpwstr>
  </property>
  <property fmtid="{D5CDD505-2E9C-101B-9397-08002B2CF9AE}" pid="8" name="TaxKeyword">
    <vt:lpwstr>865;#TSS 168|1b758d26-f93d-4e54-8e64-cb30a91caa28</vt:lpwstr>
  </property>
</Properties>
</file>