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1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439B883-0639-4DF6-932C-48457AF5A2CC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D8AE579-27DC-4F73-ADF0-5DF228563F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GEPUWG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JUG / TSS</a:t>
            </a:r>
          </a:p>
          <a:p>
            <a:r>
              <a:rPr lang="en-US" dirty="0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4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PSLF v19 – primarily data enhancements</a:t>
            </a:r>
          </a:p>
          <a:p>
            <a:r>
              <a:rPr lang="en-US" dirty="0" smtClean="0"/>
              <a:t>PSLV v20 – primarily UI enhancements</a:t>
            </a:r>
          </a:p>
        </p:txBody>
      </p:sp>
    </p:spTree>
    <p:extLst>
      <p:ext uri="{BB962C8B-B14F-4D97-AF65-F5344CB8AC3E}">
        <p14:creationId xmlns:p14="http://schemas.microsoft.com/office/powerpoint/2010/main" val="8911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 – v19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Breaker-node model</a:t>
            </a:r>
          </a:p>
          <a:p>
            <a:pPr lvl="1"/>
            <a:r>
              <a:rPr lang="en-US" dirty="0" smtClean="0"/>
              <a:t>Substation field for buses</a:t>
            </a:r>
            <a:endParaRPr lang="en-US" dirty="0" smtClean="0"/>
          </a:p>
          <a:p>
            <a:pPr lvl="1"/>
            <a:r>
              <a:rPr lang="en-US" dirty="0" smtClean="0"/>
              <a:t>BA</a:t>
            </a:r>
          </a:p>
          <a:p>
            <a:pPr lvl="2"/>
            <a:r>
              <a:rPr lang="en-US" dirty="0" smtClean="0"/>
              <a:t>Field for buses</a:t>
            </a:r>
          </a:p>
          <a:p>
            <a:pPr lvl="2"/>
            <a:r>
              <a:rPr lang="en-US" dirty="0" smtClean="0"/>
              <a:t>Ability to define interchange, swing bus,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WSM Import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epcl</a:t>
            </a:r>
            <a:r>
              <a:rPr lang="en-US" dirty="0" smtClean="0"/>
              <a:t> functions to </a:t>
            </a:r>
            <a:r>
              <a:rPr lang="en-US" dirty="0" smtClean="0"/>
              <a:t>utilize </a:t>
            </a:r>
            <a:r>
              <a:rPr lang="en-US" dirty="0" smtClean="0"/>
              <a:t>new data</a:t>
            </a:r>
            <a:endParaRPr lang="en-US" dirty="0" smtClean="0"/>
          </a:p>
          <a:p>
            <a:r>
              <a:rPr lang="en-US" dirty="0" smtClean="0"/>
              <a:t>SCAN improvements</a:t>
            </a:r>
            <a:endParaRPr lang="en-US" dirty="0" smtClean="0"/>
          </a:p>
          <a:p>
            <a:pPr lvl="1"/>
            <a:r>
              <a:rPr lang="en-US" dirty="0" smtClean="0"/>
              <a:t>Breaker </a:t>
            </a:r>
            <a:r>
              <a:rPr lang="en-US" dirty="0" smtClean="0"/>
              <a:t>level</a:t>
            </a:r>
            <a:endParaRPr lang="en-US" dirty="0" smtClean="0"/>
          </a:p>
          <a:p>
            <a:pPr lvl="1"/>
            <a:r>
              <a:rPr lang="en-US" dirty="0" smtClean="0"/>
              <a:t>Bus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SSTOOLS v6 (PSLF v19)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epcl</a:t>
            </a:r>
            <a:r>
              <a:rPr lang="en-US" dirty="0" smtClean="0"/>
              <a:t> option for cascade checking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epcl</a:t>
            </a:r>
            <a:r>
              <a:rPr lang="en-US" dirty="0" smtClean="0"/>
              <a:t> functions to enable lookup within the output tables</a:t>
            </a:r>
          </a:p>
          <a:p>
            <a:r>
              <a:rPr lang="en-US" dirty="0" smtClean="0"/>
              <a:t>Expanded field sizes </a:t>
            </a:r>
          </a:p>
          <a:p>
            <a:pPr lvl="1"/>
            <a:r>
              <a:rPr lang="en-US" dirty="0" smtClean="0"/>
              <a:t>Support 12 character bus names</a:t>
            </a:r>
          </a:p>
          <a:p>
            <a:pPr lvl="1"/>
            <a:r>
              <a:rPr lang="en-US" dirty="0" smtClean="0"/>
              <a:t>Enable outage descriptions by </a:t>
            </a:r>
            <a:r>
              <a:rPr lang="en-US" dirty="0" err="1" smtClean="0"/>
              <a:t>long_id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33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 – v20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Completely revamped UI</a:t>
            </a:r>
          </a:p>
          <a:p>
            <a:r>
              <a:rPr lang="en-US" dirty="0" smtClean="0"/>
              <a:t>Modern look and feel</a:t>
            </a:r>
          </a:p>
          <a:p>
            <a:r>
              <a:rPr lang="en-US" dirty="0" smtClean="0"/>
              <a:t>Vast improvement to SCAN</a:t>
            </a:r>
          </a:p>
          <a:p>
            <a:r>
              <a:rPr lang="en-US" dirty="0" smtClean="0"/>
              <a:t>New installation – not java </a:t>
            </a:r>
            <a:r>
              <a:rPr lang="en-US" dirty="0" smtClean="0"/>
              <a:t>based</a:t>
            </a:r>
          </a:p>
          <a:p>
            <a:r>
              <a:rPr lang="en-US" dirty="0" smtClean="0"/>
              <a:t>Built-in editor for </a:t>
            </a:r>
            <a:r>
              <a:rPr lang="en-US" dirty="0" err="1" smtClean="0"/>
              <a:t>epcl</a:t>
            </a:r>
            <a:r>
              <a:rPr lang="en-US" dirty="0" smtClean="0"/>
              <a:t>, including (some) debug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3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V19 </a:t>
            </a:r>
            <a:r>
              <a:rPr lang="en-US" dirty="0" err="1" smtClean="0"/>
              <a:t>vs</a:t>
            </a:r>
            <a:r>
              <a:rPr lang="en-US" dirty="0" smtClean="0"/>
              <a:t> V20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Version 19 utilizes traditional UI but expands the database</a:t>
            </a:r>
          </a:p>
          <a:p>
            <a:pPr lvl="1"/>
            <a:r>
              <a:rPr lang="en-US" dirty="0" smtClean="0"/>
              <a:t>Node-Breaker, Substation, BA,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Version 20 utilizes traditional database but modernizes the UI</a:t>
            </a:r>
          </a:p>
          <a:p>
            <a:r>
              <a:rPr lang="en-US" dirty="0" smtClean="0"/>
              <a:t>New version (21) should combine the advancements from 19 and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93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Categorization_x0020_Policy xmlns="2fb8a92a-9032-49d6-b983-191f0a73b01f">N/A</Document_x0020_Categorization_x0020_Policy>
    <TaxCatchAll xmlns="4bd63098-0c83-43cf-abdd-085f2cc55a51"/>
    <Privacy xmlns="2fb8a92a-9032-49d6-b983-191f0a73b01f">Public</Privacy>
    <Event_x0020_ID xmlns="4bd63098-0c83-43cf-abdd-085f2cc55a51">10684; 10685</Event_x0020_ID>
    <Committee xmlns="2fb8a92a-9032-49d6-b983-191f0a73b01f">
      <Value>TSS</Value>
    </Committee>
    <WECC_x0020_Status xmlns="2fb8a92a-9032-49d6-b983-191f0a73b01f" xsi:nil="true"/>
    <Owner_x0020_Group xmlns="2fb8a92a-9032-49d6-b983-191f0a73b01f">
      <Value>Planning Services</Value>
    </Owner_x0020_Group>
    <TaxKeywordTaxHTField xmlns="4bd63098-0c83-43cf-abdd-085f2cc55a51">
      <Terms xmlns="http://schemas.microsoft.com/office/infopath/2007/PartnerControls"/>
    </TaxKeywordTaxHTField>
    <_dlc_DocId xmlns="4bd63098-0c83-43cf-abdd-085f2cc55a51">YWEQ7USXTMD7-3-4088</_dlc_DocId>
    <_dlc_DocIdUrl xmlns="4bd63098-0c83-43cf-abdd-085f2cc55a51">
      <Url>https://www.wecc.org/_layouts/15/DocIdRedir.aspx?ID=YWEQ7USXTMD7-3-4088</Url>
      <Description>YWEQ7USXTMD7-3-4088</Description>
    </_dlc_DocIdUrl>
    <Other_x0020_Reports xmlns="2fb8a92a-9032-49d6-b983-191f0a73b01f" xsi:nil="true"/>
    <Jurisdiction xmlns="2fb8a92a-9032-49d6-b983-191f0a73b01f"/>
    <Adopted_x002f_Approved_x0020_By xmlns="2fb8a92a-9032-49d6-b983-191f0a73b01f" xsi:nil="true"/>
    <Approver xmlns="4bd63098-0c83-43cf-abdd-085f2cc55a51">
      <UserInfo>
        <DisplayName/>
        <AccountId/>
        <AccountType/>
      </UserInfo>
    </Approver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ther Reports and Data" ma:contentTypeID="0x010100E45EF0F8AAA65E428351BA36F1B645BE13002E6F6DC43C53FC47ADB6E90BBD282A20" ma:contentTypeVersion="9" ma:contentTypeDescription="" ma:contentTypeScope="" ma:versionID="764390dfe78eafed5d3aa56d3a01c947">
  <xsd:schema xmlns:xsd="http://www.w3.org/2001/XMLSchema" xmlns:xs="http://www.w3.org/2001/XMLSchema" xmlns:p="http://schemas.microsoft.com/office/2006/metadata/properties" xmlns:ns2="2fb8a92a-9032-49d6-b983-191f0a73b01f" xmlns:ns3="4bd63098-0c83-43cf-abdd-085f2cc55a51" targetNamespace="http://schemas.microsoft.com/office/2006/metadata/properties" ma:root="true" ma:fieldsID="9ae469f0b8fabb9076990de9a87c43dd" ns2:_="" ns3:_="">
    <xsd:import namespace="2fb8a92a-9032-49d6-b983-191f0a73b01f"/>
    <xsd:import namespace="4bd63098-0c83-43cf-abdd-085f2cc55a51"/>
    <xsd:element name="properties">
      <xsd:complexType>
        <xsd:sequence>
          <xsd:element name="documentManagement">
            <xsd:complexType>
              <xsd:all>
                <xsd:element ref="ns2:Document_x0020_Categorization_x0020_Policy"/>
                <xsd:element ref="ns2:Owner_x0020_Group" minOccurs="0"/>
                <xsd:element ref="ns2:Committee" minOccurs="0"/>
                <xsd:element ref="ns2:WECC_x0020_Status" minOccurs="0"/>
                <xsd:element ref="ns2:Privacy"/>
                <xsd:element ref="ns2:Adopted_x002f_Approved_x0020_By" minOccurs="0"/>
                <xsd:element ref="ns2:Other_x0020_Reports" minOccurs="0"/>
                <xsd:element ref="ns2:Jurisdiction" minOccurs="0"/>
                <xsd:element ref="ns3:_dlc_DocId" minOccurs="0"/>
                <xsd:element ref="ns3:_dlc_DocIdUrl" minOccurs="0"/>
                <xsd:element ref="ns3:_dlc_DocIdPersistId" minOccurs="0"/>
                <xsd:element ref="ns3:TaxKeywordTaxHTField" minOccurs="0"/>
                <xsd:element ref="ns3:TaxCatchAll" minOccurs="0"/>
                <xsd:element ref="ns3:TaxCatchAllLabel" minOccurs="0"/>
                <xsd:element ref="ns3:Event_x0020_ID" minOccurs="0"/>
                <xsd:element ref="ns3:Approv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8a92a-9032-49d6-b983-191f0a73b01f" elementFormDefault="qualified">
    <xsd:import namespace="http://schemas.microsoft.com/office/2006/documentManagement/types"/>
    <xsd:import namespace="http://schemas.microsoft.com/office/infopath/2007/PartnerControls"/>
    <xsd:element name="Document_x0020_Categorization_x0020_Policy" ma:index="8" ma:displayName="WECC Categorization Policy" ma:default="N/A" ma:format="Dropdown" ma:internalName="Document_x0020_Categorization_x0020_Policy">
      <xsd:simpleType>
        <xsd:restriction base="dms:Choice">
          <xsd:enumeration value="N/A"/>
          <xsd:enumeration value="Charter"/>
          <xsd:enumeration value="Guideline"/>
          <xsd:enumeration value="Policy"/>
          <xsd:enumeration value="Regional Criteria"/>
          <xsd:enumeration value="Regional Reliability Standard"/>
          <xsd:enumeration value="Report or Other"/>
        </xsd:restriction>
      </xsd:simpleType>
    </xsd:element>
    <xsd:element name="Owner_x0020_Group" ma:index="9" nillable="true" ma:displayName="Owner Group" ma:internalName="Owner_x0020_Grou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"/>
                    <xsd:enumeration value="Compliance Open Webinars"/>
                    <xsd:enumeration value="Compliance Workshop"/>
                    <xsd:enumeration value="Event Analysis &amp; Situational Awareness"/>
                    <xsd:enumeration value="General &amp; Administrative"/>
                    <xsd:enumeration value="Human Resources"/>
                    <xsd:enumeration value="Information Technology"/>
                    <xsd:enumeration value="Legal &amp; Regulatory"/>
                    <xsd:enumeration value="Operations Performance Analysis"/>
                    <xsd:enumeration value="Performance Analysis"/>
                    <xsd:enumeration value="Planning Services"/>
                    <xsd:enumeration value="Registration and Certification"/>
                    <xsd:enumeration value="Reliability Assessment"/>
                    <xsd:enumeration value="Reliability Standards"/>
                    <xsd:enumeration value="Resource Adequacy"/>
                    <xsd:enumeration value="System Adequacy Planning"/>
                    <xsd:enumeration value="System Stability Planning"/>
                    <xsd:enumeration value="Training &amp; Education"/>
                    <xsd:enumeration value="Transmission Expansion Planning"/>
                    <xsd:enumeration value="WREGIS"/>
                  </xsd:restriction>
                </xsd:simpleType>
              </xsd:element>
            </xsd:sequence>
          </xsd:extension>
        </xsd:complexContent>
      </xsd:complexType>
    </xsd:element>
    <xsd:element name="Committee" ma:index="10" nillable="true" ma:displayName="Committee" ma:internalName="Committe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FTF"/>
                    <xsd:enumeration value="BOD"/>
                    <xsd:enumeration value="CIMTF"/>
                    <xsd:enumeration value="CSF"/>
                    <xsd:enumeration value="DEEMSF"/>
                    <xsd:enumeration value="EPAS"/>
                    <xsd:enumeration value="ESF"/>
                    <xsd:enumeration value="FAC"/>
                    <xsd:enumeration value="GC"/>
                    <xsd:enumeration value="GOPF"/>
                    <xsd:enumeration value="HPF"/>
                    <xsd:enumeration value="HRCC"/>
                    <xsd:enumeration value="ISEAS"/>
                    <xsd:enumeration value="JGC"/>
                    <xsd:enumeration value="LPTF"/>
                    <xsd:enumeration value="MAC"/>
                    <xsd:enumeration value="MBS"/>
                    <xsd:enumeration value="MVS"/>
                    <xsd:enumeration value="NC"/>
                    <xsd:enumeration value="OAWG"/>
                    <xsd:enumeration value="PCDS"/>
                    <xsd:enumeration value="PCS"/>
                    <xsd:enumeration value="PS"/>
                    <xsd:enumeration value="PSF"/>
                    <xsd:enumeration value="RAAG"/>
                    <xsd:enumeration value="RAC"/>
                    <xsd:enumeration value="RASRS"/>
                    <xsd:enumeration value="RRC"/>
                    <xsd:enumeration value="S4.9RC"/>
                    <xsd:enumeration value="SCMS"/>
                    <xsd:enumeration value="SRS"/>
                    <xsd:enumeration value="StS"/>
                    <xsd:enumeration value="TCOMS"/>
                    <xsd:enumeration value="UFLSWG"/>
                    <xsd:enumeration value="WREGIS"/>
                    <xsd:enumeration value="WREGIS-SAC"/>
                    <xsd:enumeration value="WSC"/>
                  </xsd:restriction>
                </xsd:simpleType>
              </xsd:element>
            </xsd:sequence>
          </xsd:extension>
        </xsd:complexContent>
      </xsd:complexType>
    </xsd:element>
    <xsd:element name="WECC_x0020_Status" ma:index="11" nillable="true" ma:displayName="WECC Status" ma:format="Dropdown" ma:internalName="WECC_x0020_Status">
      <xsd:simpleType>
        <xsd:restriction base="dms:Choice">
          <xsd:enumeration value="Draft"/>
          <xsd:enumeration value="Approval Item"/>
          <xsd:enumeration value="In Review"/>
          <xsd:enumeration value="Approved/Final"/>
          <xsd:enumeration value="Retired"/>
          <xsd:enumeration value="Replaced"/>
          <xsd:enumeration value="Redline"/>
          <xsd:enumeration value="Active"/>
          <xsd:enumeration value="Closed"/>
          <xsd:enumeration value="Hold"/>
        </xsd:restriction>
      </xsd:simpleType>
    </xsd:element>
    <xsd:element name="Privacy" ma:index="12" ma:displayName="Privacy" ma:format="Dropdown" ma:internalName="Privacy">
      <xsd:simpleType>
        <xsd:restriction base="dms:Choice">
          <xsd:enumeration value="Public"/>
          <xsd:enumeration value="Authenticated"/>
          <xsd:enumeration value="Base Cases"/>
          <xsd:enumeration value="NDA"/>
          <xsd:enumeration value="PSLF"/>
          <xsd:enumeration value="RAS OR GMD"/>
          <xsd:enumeration value="WECC Members"/>
        </xsd:restriction>
      </xsd:simpleType>
    </xsd:element>
    <xsd:element name="Adopted_x002f_Approved_x0020_By" ma:index="13" nillable="true" ma:displayName="Adopted/Approved By" ma:format="Dropdown" ma:internalName="Adopted_x002F_Approved_x0020_By" ma:readOnly="false">
      <xsd:simpleType>
        <xsd:restriction base="dms:Choice">
          <xsd:enumeration value="…"/>
          <xsd:enumeration value="ATFWG"/>
          <xsd:enumeration value="ATSMWG"/>
          <xsd:enumeration value="BOD"/>
          <xsd:enumeration value="BPSPRTF"/>
          <xsd:enumeration value="CIMTF"/>
          <xsd:enumeration value="CSWG"/>
          <xsd:enumeration value="DDMWG"/>
          <xsd:enumeration value="DEMSWG"/>
          <xsd:enumeration value="EDTF"/>
          <xsd:enumeration value="EPAS"/>
          <xsd:enumeration value="ESCTF"/>
          <xsd:enumeration value="ESMTF"/>
          <xsd:enumeration value="ESOTF"/>
          <xsd:enumeration value="ESTF"/>
          <xsd:enumeration value="FAC"/>
          <xsd:enumeration value="GC"/>
          <xsd:enumeration value="GOWG"/>
          <xsd:enumeration value="HPEAWG"/>
          <xsd:enumeration value="HPKTTF"/>
          <xsd:enumeration value="HPMMTF"/>
          <xsd:enumeration value="HPWG"/>
          <xsd:enumeration value="HRCC"/>
          <xsd:enumeration value="ISAS"/>
          <xsd:enumeration value="JGC"/>
          <xsd:enumeration value="JSIS"/>
          <xsd:enumeration value="LMWG"/>
          <xsd:enumeration value="LRTF"/>
          <xsd:enumeration value="MAC"/>
          <xsd:enumeration value="MIC"/>
          <xsd:enumeration value="MRAWG"/>
          <xsd:enumeration value="MVS"/>
          <xsd:enumeration value="NC"/>
          <xsd:enumeration value="OAWG"/>
          <xsd:enumeration value="OC"/>
          <xsd:enumeration value="PCDS"/>
          <xsd:enumeration value="PCMS"/>
          <xsd:enumeration value="PPMVDWG"/>
          <xsd:enumeration value="PRPTF"/>
          <xsd:enumeration value="PSWG"/>
          <xsd:enumeration value="PWG"/>
          <xsd:enumeration value="RAC"/>
          <xsd:enumeration value="RASRS"/>
          <xsd:enumeration value="REMWG"/>
          <xsd:enumeration value="RWG"/>
          <xsd:enumeration value="S49RC"/>
          <xsd:enumeration value="SASMS"/>
          <xsd:enumeration value="SCMWG"/>
          <xsd:enumeration value="SETF"/>
          <xsd:enumeration value="SEWG"/>
          <xsd:enumeration value="SPWG"/>
          <xsd:enumeration value="SRS"/>
          <xsd:enumeration value="StS"/>
          <xsd:enumeration value="SWG"/>
          <xsd:enumeration value="TELWG"/>
          <xsd:enumeration value="TSAWG"/>
          <xsd:enumeration value="UFLSWG"/>
          <xsd:enumeration value="WREGIS"/>
          <xsd:enumeration value="WREGIS-SAC"/>
          <xsd:enumeration value="WSC"/>
        </xsd:restriction>
      </xsd:simpleType>
    </xsd:element>
    <xsd:element name="Other_x0020_Reports" ma:index="14" nillable="true" ma:displayName="Other Reports" ma:format="Dropdown" ma:internalName="Other_x0020_Reports" ma:readOnly="false">
      <xsd:simpleType>
        <xsd:restriction base="dms:Choice">
          <xsd:enumeration value="Action Items"/>
          <xsd:enumeration value="Assessment"/>
          <xsd:enumeration value="Brief Report"/>
          <xsd:enumeration value="Comprehensive Progress Report"/>
          <xsd:enumeration value="Forecast"/>
          <xsd:enumeration value="Interpretation"/>
          <xsd:enumeration value="Map"/>
          <xsd:enumeration value="Preliminary Disturbance Report"/>
          <xsd:enumeration value="Release Notes"/>
          <xsd:enumeration value="Specifications"/>
          <xsd:enumeration value="Studies"/>
          <xsd:enumeration value="Video"/>
        </xsd:restriction>
      </xsd:simpleType>
    </xsd:element>
    <xsd:element name="Jurisdiction" ma:index="15" nillable="true" ma:displayName="Jurisdiction" ma:default="US (United States)" ma:internalName="Jurisdi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 (United States)"/>
                    <xsd:enumeration value="AB (Alberta)"/>
                    <xsd:enumeration value="BC (British Columbia)"/>
                    <xsd:enumeration value="MX (Baja Mexico)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63098-0c83-43cf-abdd-085f2cc55a51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9" nillable="true" ma:taxonomy="true" ma:internalName="TaxKeywordTaxHTField" ma:taxonomyFieldName="TaxKeyword" ma:displayName="Enterprise Keywords" ma:fieldId="{23f27201-bee3-471e-b2e7-b64fd8b7ca38}" ma:taxonomyMulti="true" ma:sspId="af747698-1922-4602-8604-6fec0d9c99b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16224b44-889d-4166-9284-f04ddcafbdf4}" ma:internalName="TaxCatchAll" ma:showField="CatchAllData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16224b44-889d-4166-9284-f04ddcafbdf4}" ma:internalName="TaxCatchAllLabel" ma:readOnly="true" ma:showField="CatchAllDataLabel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vent_x0020_ID" ma:index="23" nillable="true" ma:displayName="Calendar Event ID" ma:internalName="Event_x0020_ID">
      <xsd:simpleType>
        <xsd:restriction base="dms:Note">
          <xsd:maxLength value="255"/>
        </xsd:restriction>
      </xsd:simpleType>
    </xsd:element>
    <xsd:element name="Approver" ma:index="24" ma:displayName="Approver" ma:list="UserInfo" ma:SharePointGroup="4815" ma:internalName="Approv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9B4BCF-F520-4085-9A31-A5098328FB23}"/>
</file>

<file path=customXml/itemProps2.xml><?xml version="1.0" encoding="utf-8"?>
<ds:datastoreItem xmlns:ds="http://schemas.openxmlformats.org/officeDocument/2006/customXml" ds:itemID="{502328E7-D5E4-40A1-B42D-503CC067CA8E}"/>
</file>

<file path=customXml/itemProps3.xml><?xml version="1.0" encoding="utf-8"?>
<ds:datastoreItem xmlns:ds="http://schemas.openxmlformats.org/officeDocument/2006/customXml" ds:itemID="{17D8A007-3846-4C5D-932B-9CA1E7523A3F}"/>
</file>

<file path=customXml/itemProps4.xml><?xml version="1.0" encoding="utf-8"?>
<ds:datastoreItem xmlns:ds="http://schemas.openxmlformats.org/officeDocument/2006/customXml" ds:itemID="{16792C4C-AA11-4479-B83D-2204D4D2A148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124</TotalTime>
  <Words>166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GEPUWG</vt:lpstr>
      <vt:lpstr>New Versions</vt:lpstr>
      <vt:lpstr>New Features – v19</vt:lpstr>
      <vt:lpstr>SSTOOLS v6 (PSLF v19)</vt:lpstr>
      <vt:lpstr>New Features – v20</vt:lpstr>
      <vt:lpstr>V19 vs V20</vt:lpstr>
    </vt:vector>
  </TitlesOfParts>
  <Company>Salt River Project (SRP)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JUG/TSS PSLF UG Report</dc:title>
  <dc:creator>Administrator</dc:creator>
  <cp:lastModifiedBy>Administrator</cp:lastModifiedBy>
  <cp:revision>10</cp:revision>
  <dcterms:created xsi:type="dcterms:W3CDTF">2015-02-03T13:49:44Z</dcterms:created>
  <dcterms:modified xsi:type="dcterms:W3CDTF">2015-02-11T15:48:34Z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0x010100E45EF0F8AAA65E428351BA36F1B645BE13002E6F6DC43C53FC47ADB6E90BBD282A20</vt:lpwstr>
  </property>
  <property fmtid="{D5CDD505-2E9C-101B-9397-08002B2CF9AE}" pid="3" name="_dlc_DocIdItemGuid">
    <vt:lpwstr>868116dd-e825-477b-ae42-7c0ecf069be9</vt:lpwstr>
  </property>
  <property fmtid="{D5CDD505-2E9C-101B-9397-08002B2CF9AE}" pid="4" name="TaxKeyword">
    <vt:lpwstr/>
  </property>
</Properties>
</file>